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81" r:id="rId5"/>
    <p:sldId id="310" r:id="rId6"/>
    <p:sldId id="280" r:id="rId7"/>
    <p:sldId id="315" r:id="rId8"/>
    <p:sldId id="308" r:id="rId9"/>
    <p:sldId id="298" r:id="rId10"/>
    <p:sldId id="325" r:id="rId11"/>
    <p:sldId id="324" r:id="rId12"/>
    <p:sldId id="299" r:id="rId13"/>
    <p:sldId id="316" r:id="rId14"/>
    <p:sldId id="323" r:id="rId15"/>
    <p:sldId id="300" r:id="rId16"/>
    <p:sldId id="326" r:id="rId17"/>
    <p:sldId id="302" r:id="rId18"/>
    <p:sldId id="303" r:id="rId19"/>
    <p:sldId id="307" r:id="rId20"/>
    <p:sldId id="309" r:id="rId21"/>
    <p:sldId id="327" r:id="rId22"/>
    <p:sldId id="328" r:id="rId23"/>
  </p:sldIdLst>
  <p:sldSz cx="9144000" cy="6858000" type="screen4x3"/>
  <p:notesSz cx="9312275" cy="7026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32A"/>
    <a:srgbClr val="09C9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4E1F45-59CA-CBC7-2F0B-11AA26E44A24}" v="6" dt="2024-07-02T17:06:19.403"/>
    <p1510:client id="{C85313FA-1AA9-07EB-138D-D774528B0296}" v="340" dt="2024-07-02T16:20:00.41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4" autoAdjust="0"/>
    <p:restoredTop sz="67093" autoAdjust="0"/>
  </p:normalViewPr>
  <p:slideViewPr>
    <p:cSldViewPr>
      <p:cViewPr varScale="1">
        <p:scale>
          <a:sx n="77" d="100"/>
          <a:sy n="77" d="100"/>
        </p:scale>
        <p:origin x="2466" y="90"/>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Hyland" userId="S::tanya.hyland@daniels.utoronto.ca::91a00981-7b2a-4032-9582-f431ddea3443" providerId="AD" clId="Web-{C85313FA-1AA9-07EB-138D-D774528B0296}"/>
    <pc:docChg chg="modSld">
      <pc:chgData name="Tanya Hyland" userId="S::tanya.hyland@daniels.utoronto.ca::91a00981-7b2a-4032-9582-f431ddea3443" providerId="AD" clId="Web-{C85313FA-1AA9-07EB-138D-D774528B0296}" dt="2024-07-02T16:19:59.288" v="217" actId="20577"/>
      <pc:docMkLst>
        <pc:docMk/>
      </pc:docMkLst>
      <pc:sldChg chg="modSp">
        <pc:chgData name="Tanya Hyland" userId="S::tanya.hyland@daniels.utoronto.ca::91a00981-7b2a-4032-9582-f431ddea3443" providerId="AD" clId="Web-{C85313FA-1AA9-07EB-138D-D774528B0296}" dt="2024-07-02T16:14:19.439" v="126"/>
        <pc:sldMkLst>
          <pc:docMk/>
          <pc:sldMk cId="658663297" sldId="280"/>
        </pc:sldMkLst>
        <pc:spChg chg="mod">
          <ac:chgData name="Tanya Hyland" userId="S::tanya.hyland@daniels.utoronto.ca::91a00981-7b2a-4032-9582-f431ddea3443" providerId="AD" clId="Web-{C85313FA-1AA9-07EB-138D-D774528B0296}" dt="2024-07-02T16:09:07.794" v="22" actId="20577"/>
          <ac:spMkLst>
            <pc:docMk/>
            <pc:sldMk cId="658663297" sldId="280"/>
            <ac:spMk id="2" creationId="{00000000-0000-0000-0000-000000000000}"/>
          </ac:spMkLst>
        </pc:spChg>
        <pc:graphicFrameChg chg="mod modGraphic">
          <ac:chgData name="Tanya Hyland" userId="S::tanya.hyland@daniels.utoronto.ca::91a00981-7b2a-4032-9582-f431ddea3443" providerId="AD" clId="Web-{C85313FA-1AA9-07EB-138D-D774528B0296}" dt="2024-07-02T16:14:19.439" v="126"/>
          <ac:graphicFrameMkLst>
            <pc:docMk/>
            <pc:sldMk cId="658663297" sldId="280"/>
            <ac:graphicFrameMk id="30" creationId="{00000000-0000-0000-0000-000000000000}"/>
          </ac:graphicFrameMkLst>
        </pc:graphicFrameChg>
      </pc:sldChg>
      <pc:sldChg chg="modSp">
        <pc:chgData name="Tanya Hyland" userId="S::tanya.hyland@daniels.utoronto.ca::91a00981-7b2a-4032-9582-f431ddea3443" providerId="AD" clId="Web-{C85313FA-1AA9-07EB-138D-D774528B0296}" dt="2024-07-02T16:19:50.960" v="214" actId="1076"/>
        <pc:sldMkLst>
          <pc:docMk/>
          <pc:sldMk cId="3926453220" sldId="281"/>
        </pc:sldMkLst>
        <pc:spChg chg="mod">
          <ac:chgData name="Tanya Hyland" userId="S::tanya.hyland@daniels.utoronto.ca::91a00981-7b2a-4032-9582-f431ddea3443" providerId="AD" clId="Web-{C85313FA-1AA9-07EB-138D-D774528B0296}" dt="2024-07-02T16:19:47.632" v="213" actId="20577"/>
          <ac:spMkLst>
            <pc:docMk/>
            <pc:sldMk cId="3926453220" sldId="281"/>
            <ac:spMk id="2" creationId="{00000000-0000-0000-0000-000000000000}"/>
          </ac:spMkLst>
        </pc:spChg>
        <pc:spChg chg="mod">
          <ac:chgData name="Tanya Hyland" userId="S::tanya.hyland@daniels.utoronto.ca::91a00981-7b2a-4032-9582-f431ddea3443" providerId="AD" clId="Web-{C85313FA-1AA9-07EB-138D-D774528B0296}" dt="2024-07-02T16:19:50.960" v="214" actId="1076"/>
          <ac:spMkLst>
            <pc:docMk/>
            <pc:sldMk cId="3926453220" sldId="281"/>
            <ac:spMk id="3" creationId="{00000000-0000-0000-0000-000000000000}"/>
          </ac:spMkLst>
        </pc:spChg>
      </pc:sldChg>
      <pc:sldChg chg="modSp">
        <pc:chgData name="Tanya Hyland" userId="S::tanya.hyland@daniels.utoronto.ca::91a00981-7b2a-4032-9582-f431ddea3443" providerId="AD" clId="Web-{C85313FA-1AA9-07EB-138D-D774528B0296}" dt="2024-07-02T16:15:45.628" v="152" actId="20577"/>
        <pc:sldMkLst>
          <pc:docMk/>
          <pc:sldMk cId="3549055988" sldId="298"/>
        </pc:sldMkLst>
        <pc:spChg chg="mod">
          <ac:chgData name="Tanya Hyland" userId="S::tanya.hyland@daniels.utoronto.ca::91a00981-7b2a-4032-9582-f431ddea3443" providerId="AD" clId="Web-{C85313FA-1AA9-07EB-138D-D774528B0296}" dt="2024-07-02T16:15:39.503" v="149" actId="20577"/>
          <ac:spMkLst>
            <pc:docMk/>
            <pc:sldMk cId="3549055988" sldId="298"/>
            <ac:spMk id="2" creationId="{00000000-0000-0000-0000-000000000000}"/>
          </ac:spMkLst>
        </pc:spChg>
        <pc:spChg chg="mod">
          <ac:chgData name="Tanya Hyland" userId="S::tanya.hyland@daniels.utoronto.ca::91a00981-7b2a-4032-9582-f431ddea3443" providerId="AD" clId="Web-{C85313FA-1AA9-07EB-138D-D774528B0296}" dt="2024-07-02T16:15:45.628" v="152" actId="20577"/>
          <ac:spMkLst>
            <pc:docMk/>
            <pc:sldMk cId="3549055988" sldId="298"/>
            <ac:spMk id="3" creationId="{00000000-0000-0000-0000-000000000000}"/>
          </ac:spMkLst>
        </pc:spChg>
      </pc:sldChg>
      <pc:sldChg chg="modSp">
        <pc:chgData name="Tanya Hyland" userId="S::tanya.hyland@daniels.utoronto.ca::91a00981-7b2a-4032-9582-f431ddea3443" providerId="AD" clId="Web-{C85313FA-1AA9-07EB-138D-D774528B0296}" dt="2024-07-02T16:16:37.582" v="163" actId="20577"/>
        <pc:sldMkLst>
          <pc:docMk/>
          <pc:sldMk cId="3034924714" sldId="299"/>
        </pc:sldMkLst>
        <pc:spChg chg="mod">
          <ac:chgData name="Tanya Hyland" userId="S::tanya.hyland@daniels.utoronto.ca::91a00981-7b2a-4032-9582-f431ddea3443" providerId="AD" clId="Web-{C85313FA-1AA9-07EB-138D-D774528B0296}" dt="2024-07-02T16:16:37.582" v="163" actId="20577"/>
          <ac:spMkLst>
            <pc:docMk/>
            <pc:sldMk cId="3034924714" sldId="299"/>
            <ac:spMk id="2" creationId="{00000000-0000-0000-0000-000000000000}"/>
          </ac:spMkLst>
        </pc:spChg>
        <pc:spChg chg="mod">
          <ac:chgData name="Tanya Hyland" userId="S::tanya.hyland@daniels.utoronto.ca::91a00981-7b2a-4032-9582-f431ddea3443" providerId="AD" clId="Web-{C85313FA-1AA9-07EB-138D-D774528B0296}" dt="2024-07-02T16:16:32.598" v="162" actId="20577"/>
          <ac:spMkLst>
            <pc:docMk/>
            <pc:sldMk cId="3034924714" sldId="299"/>
            <ac:spMk id="3" creationId="{00000000-0000-0000-0000-000000000000}"/>
          </ac:spMkLst>
        </pc:spChg>
      </pc:sldChg>
      <pc:sldChg chg="modSp">
        <pc:chgData name="Tanya Hyland" userId="S::tanya.hyland@daniels.utoronto.ca::91a00981-7b2a-4032-9582-f431ddea3443" providerId="AD" clId="Web-{C85313FA-1AA9-07EB-138D-D774528B0296}" dt="2024-07-02T16:17:21.364" v="175" actId="20577"/>
        <pc:sldMkLst>
          <pc:docMk/>
          <pc:sldMk cId="1369326780" sldId="300"/>
        </pc:sldMkLst>
        <pc:spChg chg="mod">
          <ac:chgData name="Tanya Hyland" userId="S::tanya.hyland@daniels.utoronto.ca::91a00981-7b2a-4032-9582-f431ddea3443" providerId="AD" clId="Web-{C85313FA-1AA9-07EB-138D-D774528B0296}" dt="2024-07-02T16:17:21.364" v="175" actId="20577"/>
          <ac:spMkLst>
            <pc:docMk/>
            <pc:sldMk cId="1369326780" sldId="300"/>
            <ac:spMk id="2" creationId="{00000000-0000-0000-0000-000000000000}"/>
          </ac:spMkLst>
        </pc:spChg>
        <pc:spChg chg="mod">
          <ac:chgData name="Tanya Hyland" userId="S::tanya.hyland@daniels.utoronto.ca::91a00981-7b2a-4032-9582-f431ddea3443" providerId="AD" clId="Web-{C85313FA-1AA9-07EB-138D-D774528B0296}" dt="2024-07-02T16:17:14.864" v="173" actId="20577"/>
          <ac:spMkLst>
            <pc:docMk/>
            <pc:sldMk cId="1369326780" sldId="300"/>
            <ac:spMk id="3" creationId="{00000000-0000-0000-0000-000000000000}"/>
          </ac:spMkLst>
        </pc:spChg>
      </pc:sldChg>
      <pc:sldChg chg="modSp">
        <pc:chgData name="Tanya Hyland" userId="S::tanya.hyland@daniels.utoronto.ca::91a00981-7b2a-4032-9582-f431ddea3443" providerId="AD" clId="Web-{C85313FA-1AA9-07EB-138D-D774528B0296}" dt="2024-07-02T16:17:59.099" v="184" actId="20577"/>
        <pc:sldMkLst>
          <pc:docMk/>
          <pc:sldMk cId="951636965" sldId="302"/>
        </pc:sldMkLst>
        <pc:spChg chg="mod">
          <ac:chgData name="Tanya Hyland" userId="S::tanya.hyland@daniels.utoronto.ca::91a00981-7b2a-4032-9582-f431ddea3443" providerId="AD" clId="Web-{C85313FA-1AA9-07EB-138D-D774528B0296}" dt="2024-07-02T16:17:54.615" v="183" actId="20577"/>
          <ac:spMkLst>
            <pc:docMk/>
            <pc:sldMk cId="951636965" sldId="302"/>
            <ac:spMk id="2" creationId="{00000000-0000-0000-0000-000000000000}"/>
          </ac:spMkLst>
        </pc:spChg>
        <pc:spChg chg="mod">
          <ac:chgData name="Tanya Hyland" userId="S::tanya.hyland@daniels.utoronto.ca::91a00981-7b2a-4032-9582-f431ddea3443" providerId="AD" clId="Web-{C85313FA-1AA9-07EB-138D-D774528B0296}" dt="2024-07-02T16:17:59.099" v="184" actId="20577"/>
          <ac:spMkLst>
            <pc:docMk/>
            <pc:sldMk cId="951636965" sldId="302"/>
            <ac:spMk id="3" creationId="{00000000-0000-0000-0000-000000000000}"/>
          </ac:spMkLst>
        </pc:spChg>
      </pc:sldChg>
      <pc:sldChg chg="modSp">
        <pc:chgData name="Tanya Hyland" userId="S::tanya.hyland@daniels.utoronto.ca::91a00981-7b2a-4032-9582-f431ddea3443" providerId="AD" clId="Web-{C85313FA-1AA9-07EB-138D-D774528B0296}" dt="2024-07-02T16:18:17.521" v="189" actId="20577"/>
        <pc:sldMkLst>
          <pc:docMk/>
          <pc:sldMk cId="506025308" sldId="303"/>
        </pc:sldMkLst>
        <pc:spChg chg="mod">
          <ac:chgData name="Tanya Hyland" userId="S::tanya.hyland@daniels.utoronto.ca::91a00981-7b2a-4032-9582-f431ddea3443" providerId="AD" clId="Web-{C85313FA-1AA9-07EB-138D-D774528B0296}" dt="2024-07-02T16:18:17.521" v="189" actId="20577"/>
          <ac:spMkLst>
            <pc:docMk/>
            <pc:sldMk cId="506025308" sldId="303"/>
            <ac:spMk id="2" creationId="{00000000-0000-0000-0000-000000000000}"/>
          </ac:spMkLst>
        </pc:spChg>
        <pc:spChg chg="mod">
          <ac:chgData name="Tanya Hyland" userId="S::tanya.hyland@daniels.utoronto.ca::91a00981-7b2a-4032-9582-f431ddea3443" providerId="AD" clId="Web-{C85313FA-1AA9-07EB-138D-D774528B0296}" dt="2024-07-02T16:18:07.240" v="186" actId="20577"/>
          <ac:spMkLst>
            <pc:docMk/>
            <pc:sldMk cId="506025308" sldId="303"/>
            <ac:spMk id="3" creationId="{00000000-0000-0000-0000-000000000000}"/>
          </ac:spMkLst>
        </pc:spChg>
      </pc:sldChg>
      <pc:sldChg chg="modSp">
        <pc:chgData name="Tanya Hyland" userId="S::tanya.hyland@daniels.utoronto.ca::91a00981-7b2a-4032-9582-f431ddea3443" providerId="AD" clId="Web-{C85313FA-1AA9-07EB-138D-D774528B0296}" dt="2024-07-02T16:18:42.115" v="196" actId="20577"/>
        <pc:sldMkLst>
          <pc:docMk/>
          <pc:sldMk cId="175577012" sldId="307"/>
        </pc:sldMkLst>
        <pc:spChg chg="mod">
          <ac:chgData name="Tanya Hyland" userId="S::tanya.hyland@daniels.utoronto.ca::91a00981-7b2a-4032-9582-f431ddea3443" providerId="AD" clId="Web-{C85313FA-1AA9-07EB-138D-D774528B0296}" dt="2024-07-02T16:18:42.115" v="196" actId="20577"/>
          <ac:spMkLst>
            <pc:docMk/>
            <pc:sldMk cId="175577012" sldId="307"/>
            <ac:spMk id="2" creationId="{00000000-0000-0000-0000-000000000000}"/>
          </ac:spMkLst>
        </pc:spChg>
        <pc:spChg chg="mod">
          <ac:chgData name="Tanya Hyland" userId="S::tanya.hyland@daniels.utoronto.ca::91a00981-7b2a-4032-9582-f431ddea3443" providerId="AD" clId="Web-{C85313FA-1AA9-07EB-138D-D774528B0296}" dt="2024-07-02T16:18:35.865" v="194" actId="20577"/>
          <ac:spMkLst>
            <pc:docMk/>
            <pc:sldMk cId="175577012" sldId="307"/>
            <ac:spMk id="3" creationId="{00000000-0000-0000-0000-000000000000}"/>
          </ac:spMkLst>
        </pc:spChg>
      </pc:sldChg>
      <pc:sldChg chg="modSp">
        <pc:chgData name="Tanya Hyland" userId="S::tanya.hyland@daniels.utoronto.ca::91a00981-7b2a-4032-9582-f431ddea3443" providerId="AD" clId="Web-{C85313FA-1AA9-07EB-138D-D774528B0296}" dt="2024-07-02T16:15:30.362" v="147" actId="20577"/>
        <pc:sldMkLst>
          <pc:docMk/>
          <pc:sldMk cId="2054263111" sldId="308"/>
        </pc:sldMkLst>
        <pc:spChg chg="mod">
          <ac:chgData name="Tanya Hyland" userId="S::tanya.hyland@daniels.utoronto.ca::91a00981-7b2a-4032-9582-f431ddea3443" providerId="AD" clId="Web-{C85313FA-1AA9-07EB-138D-D774528B0296}" dt="2024-07-02T16:15:20.940" v="146" actId="20577"/>
          <ac:spMkLst>
            <pc:docMk/>
            <pc:sldMk cId="2054263111" sldId="308"/>
            <ac:spMk id="2" creationId="{00000000-0000-0000-0000-000000000000}"/>
          </ac:spMkLst>
        </pc:spChg>
        <pc:spChg chg="mod">
          <ac:chgData name="Tanya Hyland" userId="S::tanya.hyland@daniels.utoronto.ca::91a00981-7b2a-4032-9582-f431ddea3443" providerId="AD" clId="Web-{C85313FA-1AA9-07EB-138D-D774528B0296}" dt="2024-07-02T16:15:30.362" v="147" actId="20577"/>
          <ac:spMkLst>
            <pc:docMk/>
            <pc:sldMk cId="2054263111" sldId="308"/>
            <ac:spMk id="3" creationId="{00000000-0000-0000-0000-000000000000}"/>
          </ac:spMkLst>
        </pc:spChg>
      </pc:sldChg>
      <pc:sldChg chg="modSp">
        <pc:chgData name="Tanya Hyland" userId="S::tanya.hyland@daniels.utoronto.ca::91a00981-7b2a-4032-9582-f431ddea3443" providerId="AD" clId="Web-{C85313FA-1AA9-07EB-138D-D774528B0296}" dt="2024-07-02T16:19:07.928" v="205"/>
        <pc:sldMkLst>
          <pc:docMk/>
          <pc:sldMk cId="2983238565" sldId="309"/>
        </pc:sldMkLst>
        <pc:spChg chg="mod">
          <ac:chgData name="Tanya Hyland" userId="S::tanya.hyland@daniels.utoronto.ca::91a00981-7b2a-4032-9582-f431ddea3443" providerId="AD" clId="Web-{C85313FA-1AA9-07EB-138D-D774528B0296}" dt="2024-07-02T16:18:52.772" v="198" actId="20577"/>
          <ac:spMkLst>
            <pc:docMk/>
            <pc:sldMk cId="2983238565" sldId="309"/>
            <ac:spMk id="2" creationId="{00000000-0000-0000-0000-000000000000}"/>
          </ac:spMkLst>
        </pc:spChg>
        <pc:spChg chg="mod">
          <ac:chgData name="Tanya Hyland" userId="S::tanya.hyland@daniels.utoronto.ca::91a00981-7b2a-4032-9582-f431ddea3443" providerId="AD" clId="Web-{C85313FA-1AA9-07EB-138D-D774528B0296}" dt="2024-07-02T16:18:59.037" v="200" actId="20577"/>
          <ac:spMkLst>
            <pc:docMk/>
            <pc:sldMk cId="2983238565" sldId="309"/>
            <ac:spMk id="3" creationId="{00000000-0000-0000-0000-000000000000}"/>
          </ac:spMkLst>
        </pc:spChg>
        <pc:graphicFrameChg chg="mod modGraphic">
          <ac:chgData name="Tanya Hyland" userId="S::tanya.hyland@daniels.utoronto.ca::91a00981-7b2a-4032-9582-f431ddea3443" providerId="AD" clId="Web-{C85313FA-1AA9-07EB-138D-D774528B0296}" dt="2024-07-02T16:19:07.928" v="205"/>
          <ac:graphicFrameMkLst>
            <pc:docMk/>
            <pc:sldMk cId="2983238565" sldId="309"/>
            <ac:graphicFrameMk id="22" creationId="{00000000-0000-0000-0000-000000000000}"/>
          </ac:graphicFrameMkLst>
        </pc:graphicFrameChg>
      </pc:sldChg>
      <pc:sldChg chg="modSp">
        <pc:chgData name="Tanya Hyland" userId="S::tanya.hyland@daniels.utoronto.ca::91a00981-7b2a-4032-9582-f431ddea3443" providerId="AD" clId="Web-{C85313FA-1AA9-07EB-138D-D774528B0296}" dt="2024-07-02T16:19:59.288" v="217" actId="20577"/>
        <pc:sldMkLst>
          <pc:docMk/>
          <pc:sldMk cId="2070377358" sldId="310"/>
        </pc:sldMkLst>
        <pc:spChg chg="mod">
          <ac:chgData name="Tanya Hyland" userId="S::tanya.hyland@daniels.utoronto.ca::91a00981-7b2a-4032-9582-f431ddea3443" providerId="AD" clId="Web-{C85313FA-1AA9-07EB-138D-D774528B0296}" dt="2024-07-02T16:19:59.288" v="217" actId="20577"/>
          <ac:spMkLst>
            <pc:docMk/>
            <pc:sldMk cId="2070377358" sldId="310"/>
            <ac:spMk id="2" creationId="{00000000-0000-0000-0000-000000000000}"/>
          </ac:spMkLst>
        </pc:spChg>
        <pc:spChg chg="mod">
          <ac:chgData name="Tanya Hyland" userId="S::tanya.hyland@daniels.utoronto.ca::91a00981-7b2a-4032-9582-f431ddea3443" providerId="AD" clId="Web-{C85313FA-1AA9-07EB-138D-D774528B0296}" dt="2024-07-02T16:08:57.216" v="21" actId="20577"/>
          <ac:spMkLst>
            <pc:docMk/>
            <pc:sldMk cId="2070377358" sldId="310"/>
            <ac:spMk id="3" creationId="{00000000-0000-0000-0000-000000000000}"/>
          </ac:spMkLst>
        </pc:spChg>
      </pc:sldChg>
      <pc:sldChg chg="modSp">
        <pc:chgData name="Tanya Hyland" userId="S::tanya.hyland@daniels.utoronto.ca::91a00981-7b2a-4032-9582-f431ddea3443" providerId="AD" clId="Web-{C85313FA-1AA9-07EB-138D-D774528B0296}" dt="2024-07-02T16:15:02.674" v="141"/>
        <pc:sldMkLst>
          <pc:docMk/>
          <pc:sldMk cId="1902051785" sldId="315"/>
        </pc:sldMkLst>
        <pc:spChg chg="mod">
          <ac:chgData name="Tanya Hyland" userId="S::tanya.hyland@daniels.utoronto.ca::91a00981-7b2a-4032-9582-f431ddea3443" providerId="AD" clId="Web-{C85313FA-1AA9-07EB-138D-D774528B0296}" dt="2024-07-02T16:14:38.627" v="130" actId="14100"/>
          <ac:spMkLst>
            <pc:docMk/>
            <pc:sldMk cId="1902051785" sldId="315"/>
            <ac:spMk id="2" creationId="{00000000-0000-0000-0000-000000000000}"/>
          </ac:spMkLst>
        </pc:spChg>
        <pc:graphicFrameChg chg="mod modGraphic">
          <ac:chgData name="Tanya Hyland" userId="S::tanya.hyland@daniels.utoronto.ca::91a00981-7b2a-4032-9582-f431ddea3443" providerId="AD" clId="Web-{C85313FA-1AA9-07EB-138D-D774528B0296}" dt="2024-07-02T16:15:02.674" v="141"/>
          <ac:graphicFrameMkLst>
            <pc:docMk/>
            <pc:sldMk cId="1902051785" sldId="315"/>
            <ac:graphicFrameMk id="22" creationId="{00000000-0000-0000-0000-000000000000}"/>
          </ac:graphicFrameMkLst>
        </pc:graphicFrameChg>
      </pc:sldChg>
      <pc:sldChg chg="modSp">
        <pc:chgData name="Tanya Hyland" userId="S::tanya.hyland@daniels.utoronto.ca::91a00981-7b2a-4032-9582-f431ddea3443" providerId="AD" clId="Web-{C85313FA-1AA9-07EB-138D-D774528B0296}" dt="2024-07-02T16:16:53.426" v="167" actId="20577"/>
        <pc:sldMkLst>
          <pc:docMk/>
          <pc:sldMk cId="1079162331" sldId="316"/>
        </pc:sldMkLst>
        <pc:spChg chg="mod">
          <ac:chgData name="Tanya Hyland" userId="S::tanya.hyland@daniels.utoronto.ca::91a00981-7b2a-4032-9582-f431ddea3443" providerId="AD" clId="Web-{C85313FA-1AA9-07EB-138D-D774528B0296}" dt="2024-07-02T16:16:53.426" v="167" actId="20577"/>
          <ac:spMkLst>
            <pc:docMk/>
            <pc:sldMk cId="1079162331" sldId="316"/>
            <ac:spMk id="2" creationId="{00000000-0000-0000-0000-000000000000}"/>
          </ac:spMkLst>
        </pc:spChg>
        <pc:spChg chg="mod">
          <ac:chgData name="Tanya Hyland" userId="S::tanya.hyland@daniels.utoronto.ca::91a00981-7b2a-4032-9582-f431ddea3443" providerId="AD" clId="Web-{C85313FA-1AA9-07EB-138D-D774528B0296}" dt="2024-07-02T16:16:46.988" v="165" actId="20577"/>
          <ac:spMkLst>
            <pc:docMk/>
            <pc:sldMk cId="1079162331" sldId="316"/>
            <ac:spMk id="3" creationId="{00000000-0000-0000-0000-000000000000}"/>
          </ac:spMkLst>
        </pc:spChg>
      </pc:sldChg>
      <pc:sldChg chg="modSp">
        <pc:chgData name="Tanya Hyland" userId="S::tanya.hyland@daniels.utoronto.ca::91a00981-7b2a-4032-9582-f431ddea3443" providerId="AD" clId="Web-{C85313FA-1AA9-07EB-138D-D774528B0296}" dt="2024-07-02T16:17:08.770" v="171" actId="20577"/>
        <pc:sldMkLst>
          <pc:docMk/>
          <pc:sldMk cId="3194076551" sldId="323"/>
        </pc:sldMkLst>
        <pc:spChg chg="mod">
          <ac:chgData name="Tanya Hyland" userId="S::tanya.hyland@daniels.utoronto.ca::91a00981-7b2a-4032-9582-f431ddea3443" providerId="AD" clId="Web-{C85313FA-1AA9-07EB-138D-D774528B0296}" dt="2024-07-02T16:17:08.770" v="171" actId="20577"/>
          <ac:spMkLst>
            <pc:docMk/>
            <pc:sldMk cId="3194076551" sldId="323"/>
            <ac:spMk id="2" creationId="{00000000-0000-0000-0000-000000000000}"/>
          </ac:spMkLst>
        </pc:spChg>
        <pc:spChg chg="mod">
          <ac:chgData name="Tanya Hyland" userId="S::tanya.hyland@daniels.utoronto.ca::91a00981-7b2a-4032-9582-f431ddea3443" providerId="AD" clId="Web-{C85313FA-1AA9-07EB-138D-D774528B0296}" dt="2024-07-02T16:17:02.926" v="169" actId="20577"/>
          <ac:spMkLst>
            <pc:docMk/>
            <pc:sldMk cId="3194076551" sldId="323"/>
            <ac:spMk id="3" creationId="{00000000-0000-0000-0000-000000000000}"/>
          </ac:spMkLst>
        </pc:spChg>
      </pc:sldChg>
      <pc:sldChg chg="modSp">
        <pc:chgData name="Tanya Hyland" userId="S::tanya.hyland@daniels.utoronto.ca::91a00981-7b2a-4032-9582-f431ddea3443" providerId="AD" clId="Web-{C85313FA-1AA9-07EB-138D-D774528B0296}" dt="2024-07-02T16:16:24.582" v="160" actId="20577"/>
        <pc:sldMkLst>
          <pc:docMk/>
          <pc:sldMk cId="2577443585" sldId="324"/>
        </pc:sldMkLst>
        <pc:spChg chg="mod">
          <ac:chgData name="Tanya Hyland" userId="S::tanya.hyland@daniels.utoronto.ca::91a00981-7b2a-4032-9582-f431ddea3443" providerId="AD" clId="Web-{C85313FA-1AA9-07EB-138D-D774528B0296}" dt="2024-07-02T16:16:24.582" v="160" actId="20577"/>
          <ac:spMkLst>
            <pc:docMk/>
            <pc:sldMk cId="2577443585" sldId="324"/>
            <ac:spMk id="2" creationId="{00000000-0000-0000-0000-000000000000}"/>
          </ac:spMkLst>
        </pc:spChg>
        <pc:spChg chg="mod">
          <ac:chgData name="Tanya Hyland" userId="S::tanya.hyland@daniels.utoronto.ca::91a00981-7b2a-4032-9582-f431ddea3443" providerId="AD" clId="Web-{C85313FA-1AA9-07EB-138D-D774528B0296}" dt="2024-07-02T16:16:19.238" v="158" actId="20577"/>
          <ac:spMkLst>
            <pc:docMk/>
            <pc:sldMk cId="2577443585" sldId="324"/>
            <ac:spMk id="3" creationId="{00000000-0000-0000-0000-000000000000}"/>
          </ac:spMkLst>
        </pc:spChg>
      </pc:sldChg>
      <pc:sldChg chg="modSp">
        <pc:chgData name="Tanya Hyland" userId="S::tanya.hyland@daniels.utoronto.ca::91a00981-7b2a-4032-9582-f431ddea3443" providerId="AD" clId="Web-{C85313FA-1AA9-07EB-138D-D774528B0296}" dt="2024-07-02T16:16:08.144" v="156" actId="20577"/>
        <pc:sldMkLst>
          <pc:docMk/>
          <pc:sldMk cId="2446811139" sldId="325"/>
        </pc:sldMkLst>
        <pc:spChg chg="mod">
          <ac:chgData name="Tanya Hyland" userId="S::tanya.hyland@daniels.utoronto.ca::91a00981-7b2a-4032-9582-f431ddea3443" providerId="AD" clId="Web-{C85313FA-1AA9-07EB-138D-D774528B0296}" dt="2024-07-02T16:16:02.519" v="155" actId="20577"/>
          <ac:spMkLst>
            <pc:docMk/>
            <pc:sldMk cId="2446811139" sldId="325"/>
            <ac:spMk id="2" creationId="{00000000-0000-0000-0000-000000000000}"/>
          </ac:spMkLst>
        </pc:spChg>
        <pc:spChg chg="mod">
          <ac:chgData name="Tanya Hyland" userId="S::tanya.hyland@daniels.utoronto.ca::91a00981-7b2a-4032-9582-f431ddea3443" providerId="AD" clId="Web-{C85313FA-1AA9-07EB-138D-D774528B0296}" dt="2024-07-02T16:16:08.144" v="156" actId="20577"/>
          <ac:spMkLst>
            <pc:docMk/>
            <pc:sldMk cId="2446811139" sldId="325"/>
            <ac:spMk id="3" creationId="{00000000-0000-0000-0000-000000000000}"/>
          </ac:spMkLst>
        </pc:spChg>
      </pc:sldChg>
      <pc:sldChg chg="modSp">
        <pc:chgData name="Tanya Hyland" userId="S::tanya.hyland@daniels.utoronto.ca::91a00981-7b2a-4032-9582-f431ddea3443" providerId="AD" clId="Web-{C85313FA-1AA9-07EB-138D-D774528B0296}" dt="2024-07-02T16:17:38.833" v="179" actId="20577"/>
        <pc:sldMkLst>
          <pc:docMk/>
          <pc:sldMk cId="3651490065" sldId="326"/>
        </pc:sldMkLst>
        <pc:spChg chg="mod">
          <ac:chgData name="Tanya Hyland" userId="S::tanya.hyland@daniels.utoronto.ca::91a00981-7b2a-4032-9582-f431ddea3443" providerId="AD" clId="Web-{C85313FA-1AA9-07EB-138D-D774528B0296}" dt="2024-07-02T16:17:25.708" v="176" actId="20577"/>
          <ac:spMkLst>
            <pc:docMk/>
            <pc:sldMk cId="3651490065" sldId="326"/>
            <ac:spMk id="2" creationId="{00000000-0000-0000-0000-000000000000}"/>
          </ac:spMkLst>
        </pc:spChg>
        <pc:spChg chg="mod">
          <ac:chgData name="Tanya Hyland" userId="S::tanya.hyland@daniels.utoronto.ca::91a00981-7b2a-4032-9582-f431ddea3443" providerId="AD" clId="Web-{C85313FA-1AA9-07EB-138D-D774528B0296}" dt="2024-07-02T16:17:38.833" v="179" actId="20577"/>
          <ac:spMkLst>
            <pc:docMk/>
            <pc:sldMk cId="3651490065" sldId="326"/>
            <ac:spMk id="3" creationId="{00000000-0000-0000-0000-000000000000}"/>
          </ac:spMkLst>
        </pc:spChg>
      </pc:sldChg>
      <pc:sldChg chg="modSp">
        <pc:chgData name="Tanya Hyland" userId="S::tanya.hyland@daniels.utoronto.ca::91a00981-7b2a-4032-9582-f431ddea3443" providerId="AD" clId="Web-{C85313FA-1AA9-07EB-138D-D774528B0296}" dt="2024-07-02T16:19:19.991" v="208" actId="20577"/>
        <pc:sldMkLst>
          <pc:docMk/>
          <pc:sldMk cId="2394426868" sldId="327"/>
        </pc:sldMkLst>
        <pc:spChg chg="mod">
          <ac:chgData name="Tanya Hyland" userId="S::tanya.hyland@daniels.utoronto.ca::91a00981-7b2a-4032-9582-f431ddea3443" providerId="AD" clId="Web-{C85313FA-1AA9-07EB-138D-D774528B0296}" dt="2024-07-02T16:19:19.991" v="208" actId="20577"/>
          <ac:spMkLst>
            <pc:docMk/>
            <pc:sldMk cId="2394426868" sldId="327"/>
            <ac:spMk id="2" creationId="{00000000-0000-0000-0000-000000000000}"/>
          </ac:spMkLst>
        </pc:spChg>
      </pc:sldChg>
      <pc:sldChg chg="modSp">
        <pc:chgData name="Tanya Hyland" userId="S::tanya.hyland@daniels.utoronto.ca::91a00981-7b2a-4032-9582-f431ddea3443" providerId="AD" clId="Web-{C85313FA-1AA9-07EB-138D-D774528B0296}" dt="2024-07-02T16:19:33.897" v="211" actId="20577"/>
        <pc:sldMkLst>
          <pc:docMk/>
          <pc:sldMk cId="3845382115" sldId="328"/>
        </pc:sldMkLst>
        <pc:spChg chg="mod">
          <ac:chgData name="Tanya Hyland" userId="S::tanya.hyland@daniels.utoronto.ca::91a00981-7b2a-4032-9582-f431ddea3443" providerId="AD" clId="Web-{C85313FA-1AA9-07EB-138D-D774528B0296}" dt="2024-07-02T16:19:29.741" v="210" actId="20577"/>
          <ac:spMkLst>
            <pc:docMk/>
            <pc:sldMk cId="3845382115" sldId="328"/>
            <ac:spMk id="2" creationId="{00000000-0000-0000-0000-000000000000}"/>
          </ac:spMkLst>
        </pc:spChg>
        <pc:spChg chg="mod">
          <ac:chgData name="Tanya Hyland" userId="S::tanya.hyland@daniels.utoronto.ca::91a00981-7b2a-4032-9582-f431ddea3443" providerId="AD" clId="Web-{C85313FA-1AA9-07EB-138D-D774528B0296}" dt="2024-07-02T16:19:33.897" v="211" actId="20577"/>
          <ac:spMkLst>
            <pc:docMk/>
            <pc:sldMk cId="3845382115" sldId="328"/>
            <ac:spMk id="4" creationId="{00000000-0000-0000-0000-000000000000}"/>
          </ac:spMkLst>
        </pc:spChg>
      </pc:sldChg>
    </pc:docChg>
  </pc:docChgLst>
  <pc:docChgLst>
    <pc:chgData name="Tanya Hyland" userId="S::tanya.hyland@daniels.utoronto.ca::91a00981-7b2a-4032-9582-f431ddea3443" providerId="AD" clId="Web-{374E1F45-59CA-CBC7-2F0B-11AA26E44A24}"/>
    <pc:docChg chg="modSld">
      <pc:chgData name="Tanya Hyland" userId="S::tanya.hyland@daniels.utoronto.ca::91a00981-7b2a-4032-9582-f431ddea3443" providerId="AD" clId="Web-{374E1F45-59CA-CBC7-2F0B-11AA26E44A24}" dt="2024-07-02T17:06:17.371" v="1" actId="20577"/>
      <pc:docMkLst>
        <pc:docMk/>
      </pc:docMkLst>
      <pc:sldChg chg="modSp">
        <pc:chgData name="Tanya Hyland" userId="S::tanya.hyland@daniels.utoronto.ca::91a00981-7b2a-4032-9582-f431ddea3443" providerId="AD" clId="Web-{374E1F45-59CA-CBC7-2F0B-11AA26E44A24}" dt="2024-07-02T17:06:17.371" v="1" actId="20577"/>
        <pc:sldMkLst>
          <pc:docMk/>
          <pc:sldMk cId="3034924714" sldId="299"/>
        </pc:sldMkLst>
        <pc:spChg chg="mod">
          <ac:chgData name="Tanya Hyland" userId="S::tanya.hyland@daniels.utoronto.ca::91a00981-7b2a-4032-9582-f431ddea3443" providerId="AD" clId="Web-{374E1F45-59CA-CBC7-2F0B-11AA26E44A24}" dt="2024-07-02T17:06:17.371" v="1" actId="20577"/>
          <ac:spMkLst>
            <pc:docMk/>
            <pc:sldMk cId="3034924714" sldId="299"/>
            <ac:spMk id="3" creationId="{00000000-0000-0000-0000-000000000000}"/>
          </ac:spMkLst>
        </pc:spChg>
      </pc:sldChg>
      <pc:sldChg chg="modSp">
        <pc:chgData name="Tanya Hyland" userId="S::tanya.hyland@daniels.utoronto.ca::91a00981-7b2a-4032-9582-f431ddea3443" providerId="AD" clId="Web-{374E1F45-59CA-CBC7-2F0B-11AA26E44A24}" dt="2024-07-02T17:06:07.527" v="0" actId="20577"/>
        <pc:sldMkLst>
          <pc:docMk/>
          <pc:sldMk cId="2446811139" sldId="325"/>
        </pc:sldMkLst>
        <pc:spChg chg="mod">
          <ac:chgData name="Tanya Hyland" userId="S::tanya.hyland@daniels.utoronto.ca::91a00981-7b2a-4032-9582-f431ddea3443" providerId="AD" clId="Web-{374E1F45-59CA-CBC7-2F0B-11AA26E44A24}" dt="2024-07-02T17:06:07.527" v="0" actId="20577"/>
          <ac:spMkLst>
            <pc:docMk/>
            <pc:sldMk cId="2446811139" sldId="325"/>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35851" cy="351632"/>
          </a:xfrm>
          <a:prstGeom prst="rect">
            <a:avLst/>
          </a:prstGeom>
        </p:spPr>
        <p:txBody>
          <a:bodyPr vert="horz" lIns="91760" tIns="45880" rIns="91760" bIns="45880" rtlCol="0"/>
          <a:lstStyle>
            <a:lvl1pPr algn="l">
              <a:defRPr sz="1200"/>
            </a:lvl1pPr>
          </a:lstStyle>
          <a:p>
            <a:endParaRPr lang="en-US"/>
          </a:p>
        </p:txBody>
      </p:sp>
      <p:sp>
        <p:nvSpPr>
          <p:cNvPr id="3" name="Date Placeholder 2"/>
          <p:cNvSpPr>
            <a:spLocks noGrp="1"/>
          </p:cNvSpPr>
          <p:nvPr>
            <p:ph type="dt" sz="quarter" idx="1"/>
          </p:nvPr>
        </p:nvSpPr>
        <p:spPr>
          <a:xfrm>
            <a:off x="5274830" y="0"/>
            <a:ext cx="4035851" cy="351632"/>
          </a:xfrm>
          <a:prstGeom prst="rect">
            <a:avLst/>
          </a:prstGeom>
        </p:spPr>
        <p:txBody>
          <a:bodyPr vert="horz" lIns="91760" tIns="45880" rIns="91760" bIns="45880" rtlCol="0"/>
          <a:lstStyle>
            <a:lvl1pPr algn="r">
              <a:defRPr sz="1200"/>
            </a:lvl1pPr>
          </a:lstStyle>
          <a:p>
            <a:fld id="{E78B265C-901A-4D9D-90E4-04427ABE0626}" type="datetimeFigureOut">
              <a:rPr lang="en-US" smtClean="0"/>
              <a:t>7/2/2024</a:t>
            </a:fld>
            <a:endParaRPr lang="en-US"/>
          </a:p>
        </p:txBody>
      </p:sp>
      <p:sp>
        <p:nvSpPr>
          <p:cNvPr id="4" name="Footer Placeholder 3"/>
          <p:cNvSpPr>
            <a:spLocks noGrp="1"/>
          </p:cNvSpPr>
          <p:nvPr>
            <p:ph type="ftr" sz="quarter" idx="2"/>
          </p:nvPr>
        </p:nvSpPr>
        <p:spPr>
          <a:xfrm>
            <a:off x="1" y="6674644"/>
            <a:ext cx="4035851" cy="351631"/>
          </a:xfrm>
          <a:prstGeom prst="rect">
            <a:avLst/>
          </a:prstGeom>
        </p:spPr>
        <p:txBody>
          <a:bodyPr vert="horz" lIns="91760" tIns="45880" rIns="91760" bIns="45880" rtlCol="0" anchor="b"/>
          <a:lstStyle>
            <a:lvl1pPr algn="l">
              <a:defRPr sz="1200"/>
            </a:lvl1pPr>
          </a:lstStyle>
          <a:p>
            <a:endParaRPr lang="en-US"/>
          </a:p>
        </p:txBody>
      </p:sp>
      <p:sp>
        <p:nvSpPr>
          <p:cNvPr id="5" name="Slide Number Placeholder 4"/>
          <p:cNvSpPr>
            <a:spLocks noGrp="1"/>
          </p:cNvSpPr>
          <p:nvPr>
            <p:ph type="sldNum" sz="quarter" idx="3"/>
          </p:nvPr>
        </p:nvSpPr>
        <p:spPr>
          <a:xfrm>
            <a:off x="5274830" y="6674644"/>
            <a:ext cx="4035851" cy="351631"/>
          </a:xfrm>
          <a:prstGeom prst="rect">
            <a:avLst/>
          </a:prstGeom>
        </p:spPr>
        <p:txBody>
          <a:bodyPr vert="horz" lIns="91760" tIns="45880" rIns="91760" bIns="45880" rtlCol="0" anchor="b"/>
          <a:lstStyle>
            <a:lvl1pPr algn="r">
              <a:defRPr sz="1200"/>
            </a:lvl1pPr>
          </a:lstStyle>
          <a:p>
            <a:fld id="{92658C61-C509-45E0-8E90-C54CEA2FE528}" type="slidenum">
              <a:rPr lang="en-US" smtClean="0"/>
              <a:t>‹#›</a:t>
            </a:fld>
            <a:endParaRPr lang="en-US"/>
          </a:p>
        </p:txBody>
      </p:sp>
    </p:spTree>
    <p:extLst>
      <p:ext uri="{BB962C8B-B14F-4D97-AF65-F5344CB8AC3E}">
        <p14:creationId xmlns:p14="http://schemas.microsoft.com/office/powerpoint/2010/main" val="3899681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997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3.adm.utoronto.ca/NeedNavigator/index.php"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registrar.utoronto.ca/utaps/deadlin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sz="1200" dirty="0"/>
              <a:t>Welcom</a:t>
            </a:r>
            <a:r>
              <a:rPr lang="en-US" sz="1200" baseline="0" dirty="0"/>
              <a:t>e back! We’ve prepared two slide shows for all of you to help you with managing your finances while you are here at Daniels. The first slide show will provide you with a basic overview of fees and payments including important dates and deadlines. This is the second slide show, and it will detail the different financial resources that are available to you. </a:t>
            </a:r>
          </a:p>
          <a:p>
            <a:endParaRPr lang="en-US" sz="1200" baseline="0" dirty="0"/>
          </a:p>
          <a:p>
            <a:r>
              <a:rPr lang="en-US" sz="1200" baseline="0" dirty="0"/>
              <a:t>If you have any questions after viewing these two slide shows, feel free to contact us. Our contact information is noted at the end of both slide shows. Let’s begin!</a:t>
            </a:r>
          </a:p>
        </p:txBody>
      </p:sp>
    </p:spTree>
    <p:extLst>
      <p:ext uri="{BB962C8B-B14F-4D97-AF65-F5344CB8AC3E}">
        <p14:creationId xmlns:p14="http://schemas.microsoft.com/office/powerpoint/2010/main" val="1883960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So who’s eligible for UTAPS bursary/grant funding?</a:t>
            </a:r>
          </a:p>
          <a:p>
            <a:endParaRPr lang="en-US" dirty="0"/>
          </a:p>
          <a:p>
            <a:r>
              <a:rPr lang="en-US" dirty="0"/>
              <a:t>Canadian citizens/permanent residents or protected persons enrolled in full-time studies during the fall and winter</a:t>
            </a:r>
            <a:r>
              <a:rPr lang="en-US" baseline="0" dirty="0"/>
              <a:t> terms, who are receiving Canadian government student funding or educational funding for Indigenous students, and are still demonstrating financial need that is not covered by these programs. </a:t>
            </a:r>
          </a:p>
          <a:p>
            <a:endParaRPr lang="en-US" baseline="0" dirty="0"/>
          </a:p>
          <a:p>
            <a:r>
              <a:rPr lang="en-US" baseline="0" dirty="0"/>
              <a:t>Please note that international students, including US students are not eligible. Part-time students are also not eligible.</a:t>
            </a:r>
            <a:endParaRPr dirty="0"/>
          </a:p>
        </p:txBody>
      </p:sp>
    </p:spTree>
    <p:extLst>
      <p:ext uri="{BB962C8B-B14F-4D97-AF65-F5344CB8AC3E}">
        <p14:creationId xmlns:p14="http://schemas.microsoft.com/office/powerpoint/2010/main" val="1018841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The University of Toronto also offers</a:t>
            </a:r>
            <a:r>
              <a:rPr lang="en-US" baseline="0" dirty="0"/>
              <a:t> scholarships and awards. These can be either because of good grades or academic merit, or because of financial need, or a combination of academic merit and financial need.</a:t>
            </a:r>
          </a:p>
          <a:p>
            <a:endParaRPr lang="en-US" baseline="0" dirty="0"/>
          </a:p>
          <a:p>
            <a:r>
              <a:rPr lang="en-US" baseline="0" dirty="0"/>
              <a:t>Each award will have its own set of criteria or requirements, and some may require applications, while others do not.</a:t>
            </a:r>
          </a:p>
          <a:p>
            <a:endParaRPr lang="en-US" baseline="0" dirty="0"/>
          </a:p>
          <a:p>
            <a:r>
              <a:rPr lang="en-US" baseline="0" dirty="0"/>
              <a:t>We’ve listed the websites that you can review to search for different UT awards and scholarships. </a:t>
            </a:r>
          </a:p>
        </p:txBody>
      </p:sp>
    </p:spTree>
    <p:extLst>
      <p:ext uri="{BB962C8B-B14F-4D97-AF65-F5344CB8AC3E}">
        <p14:creationId xmlns:p14="http://schemas.microsoft.com/office/powerpoint/2010/main" val="3994908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sz="1200" b="0" i="0" kern="1200" dirty="0">
                <a:solidFill>
                  <a:schemeClr val="tx1"/>
                </a:solidFill>
                <a:effectLst/>
                <a:latin typeface="+mn-lt"/>
                <a:ea typeface="+mn-ea"/>
                <a:cs typeface="+mn-cs"/>
              </a:rPr>
              <a:t>At the Daniels</a:t>
            </a:r>
            <a:r>
              <a:rPr lang="en-US" sz="1200" b="0" i="0" kern="1200" baseline="0" dirty="0">
                <a:solidFill>
                  <a:schemeClr val="tx1"/>
                </a:solidFill>
                <a:effectLst/>
                <a:latin typeface="+mn-lt"/>
                <a:ea typeface="+mn-ea"/>
                <a:cs typeface="+mn-cs"/>
              </a:rPr>
              <a:t> Faculty, we also offer awards and scholarships. There are awards that are given out as part of admissions, as you move from year to year, and upon graduation.</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Most awards do not require applications. For awards that require applications, eligible students will get an email notification via their utoronto.ca email address.</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You can review what these Daniels awards are via the link listed here.</a:t>
            </a: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57570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Daniels Faculty also has bursaries and grants for cases of exceptional financial need. Students would need to apply for these grants. They must also have already applied for government student funding before applying for Daniels grants.</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There are two deadlines for applying, once in the fall, and then for those who were not able to apply in the fall, they can apply in the winter. </a:t>
            </a:r>
          </a:p>
          <a:p>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23298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Many students also work and</a:t>
            </a:r>
            <a:r>
              <a:rPr lang="en-US" baseline="0" dirty="0"/>
              <a:t> then save money from their employment income to help pay for their expenses. </a:t>
            </a:r>
          </a:p>
          <a:p>
            <a:endParaRPr lang="en-US" baseline="0" dirty="0"/>
          </a:p>
          <a:p>
            <a:r>
              <a:rPr lang="en-US" baseline="0" dirty="0"/>
              <a:t>During the academic year, there are part-time jobs on campus that you can apply for through our Work Study program. Be sure to check out the U of T Career and Learning Network website to view all available work study positions that may be available. </a:t>
            </a:r>
            <a:endParaRPr dirty="0"/>
          </a:p>
        </p:txBody>
      </p:sp>
    </p:spTree>
    <p:extLst>
      <p:ext uri="{BB962C8B-B14F-4D97-AF65-F5344CB8AC3E}">
        <p14:creationId xmlns:p14="http://schemas.microsoft.com/office/powerpoint/2010/main" val="1167042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baseline="0" dirty="0"/>
              <a:t>If the government student funding that you will be receiving is not enough, you can consider applying for a student line of credit at your bank. This is a loan from your bank that you can access as you need funds.</a:t>
            </a:r>
          </a:p>
          <a:p>
            <a:endParaRPr lang="en-US" baseline="0" dirty="0"/>
          </a:p>
          <a:p>
            <a:r>
              <a:rPr lang="en-US" baseline="0" dirty="0"/>
              <a:t>At Canadian banks, they will require a co-signer with excellent Canadian credit history. The co-signer will be required to pay the loan if for some reason you walk away and not pay your loan yourself.</a:t>
            </a:r>
          </a:p>
          <a:p>
            <a:endParaRPr dirty="0"/>
          </a:p>
        </p:txBody>
      </p:sp>
    </p:spTree>
    <p:extLst>
      <p:ext uri="{BB962C8B-B14F-4D97-AF65-F5344CB8AC3E}">
        <p14:creationId xmlns:p14="http://schemas.microsoft.com/office/powerpoint/2010/main" val="2706094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baseline="0" dirty="0"/>
              <a:t>We’ve provided other sources of potential funding on this slide.</a:t>
            </a:r>
          </a:p>
          <a:p>
            <a:endParaRPr lang="en-US" baseline="0" dirty="0"/>
          </a:p>
          <a:p>
            <a:r>
              <a:rPr lang="en-US" baseline="0" dirty="0"/>
              <a:t>Check out these external scholarship search engines.</a:t>
            </a:r>
          </a:p>
          <a:p>
            <a:endParaRPr lang="en-US" baseline="0" dirty="0"/>
          </a:p>
          <a:p>
            <a:r>
              <a:rPr lang="en-US" baseline="0" dirty="0"/>
              <a:t>Or check with your local community organization – maybe they have scholarships you can apply to?</a:t>
            </a:r>
          </a:p>
          <a:p>
            <a:endParaRPr lang="en-US" baseline="0" dirty="0"/>
          </a:p>
          <a:p>
            <a:r>
              <a:rPr lang="en-US" baseline="0" dirty="0"/>
              <a:t>And check out these credit counselling organizations, as they always provide good strategies for managing your money.</a:t>
            </a:r>
          </a:p>
        </p:txBody>
      </p:sp>
    </p:spTree>
    <p:extLst>
      <p:ext uri="{BB962C8B-B14F-4D97-AF65-F5344CB8AC3E}">
        <p14:creationId xmlns:p14="http://schemas.microsoft.com/office/powerpoint/2010/main" val="614237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If</a:t>
            </a:r>
            <a:r>
              <a:rPr lang="en-US" baseline="0" dirty="0"/>
              <a:t> you need help in figuring out your budget, your expenses and your sources of funding, please let us know, we are happy to help!</a:t>
            </a:r>
          </a:p>
          <a:p>
            <a:endParaRPr lang="en-US" baseline="0" dirty="0"/>
          </a:p>
          <a:p>
            <a:r>
              <a:rPr lang="en-US" baseline="0" dirty="0"/>
              <a:t>Contact us at the Daniels Faculty if you have questions. If we find that we need to refer you to the central University Registrar’s office, we will let you know.</a:t>
            </a:r>
          </a:p>
        </p:txBody>
      </p:sp>
    </p:spTree>
    <p:extLst>
      <p:ext uri="{BB962C8B-B14F-4D97-AF65-F5344CB8AC3E}">
        <p14:creationId xmlns:p14="http://schemas.microsoft.com/office/powerpoint/2010/main" val="2204393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As</a:t>
            </a:r>
            <a:r>
              <a:rPr lang="en-US" baseline="0" dirty="0"/>
              <a:t> you start your university adventure, we encourage you to review the Financial Basics videos on this Government of Canada website. You will gain a lot of insight into how to manage your money, so that you can be successful not just at university, but later on after you graduate.</a:t>
            </a:r>
            <a:endParaRPr dirty="0"/>
          </a:p>
        </p:txBody>
      </p:sp>
    </p:spTree>
    <p:extLst>
      <p:ext uri="{BB962C8B-B14F-4D97-AF65-F5344CB8AC3E}">
        <p14:creationId xmlns:p14="http://schemas.microsoft.com/office/powerpoint/2010/main" val="580065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60" tIns="46680" rIns="93360" bIns="46680">
            <a:normAutofit fontScale="25000" lnSpcReduction="20000"/>
          </a:bodyPr>
          <a:lstStyle/>
          <a:p>
            <a:r>
              <a:rPr lang="en-US" dirty="0"/>
              <a:t>If you</a:t>
            </a:r>
            <a:r>
              <a:rPr lang="en-US" baseline="0" dirty="0"/>
              <a:t> have questions after viewing this slide show, please contact us either at awards@daniels.utoronto.ca or at registrar@daniels.utoronto.ca.</a:t>
            </a:r>
          </a:p>
          <a:p>
            <a:endParaRPr lang="en-US" baseline="0" dirty="0"/>
          </a:p>
          <a:p>
            <a:r>
              <a:rPr lang="en-US" baseline="0" dirty="0"/>
              <a:t>We’ll see you this fall!</a:t>
            </a:r>
            <a:endParaRPr dirty="0"/>
          </a:p>
        </p:txBody>
      </p:sp>
    </p:spTree>
    <p:extLst>
      <p:ext uri="{BB962C8B-B14F-4D97-AF65-F5344CB8AC3E}">
        <p14:creationId xmlns:p14="http://schemas.microsoft.com/office/powerpoint/2010/main" val="2046950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This may be your first time managing your own money or it may simply be adjusting to different</a:t>
            </a:r>
            <a:r>
              <a:rPr lang="en-US" baseline="0" dirty="0"/>
              <a:t> costs now that you are in university. Budgeting is an important planning tool that you are strongly encouraged to do.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On this slide, we’ve provided</a:t>
            </a:r>
            <a:r>
              <a:rPr lang="en-US" baseline="0" dirty="0"/>
              <a:t> you the URL for the </a:t>
            </a:r>
            <a:r>
              <a:rPr lang="en-US" baseline="0" dirty="0" err="1"/>
              <a:t>UofT</a:t>
            </a:r>
            <a:r>
              <a:rPr lang="en-US" baseline="0" dirty="0"/>
              <a:t> financial planner – that is an excellent budgeting tool for you to use this year and every year!</a:t>
            </a:r>
            <a:endParaRPr lang="en-US" dirty="0"/>
          </a:p>
          <a:p>
            <a:endParaRPr lang="en-US" baseline="0" dirty="0"/>
          </a:p>
          <a:p>
            <a:endParaRPr lang="en-US" baseline="0" dirty="0"/>
          </a:p>
          <a:p>
            <a:r>
              <a:rPr lang="en-US" baseline="0" dirty="0"/>
              <a:t>There are several steps in the budgeting process. </a:t>
            </a:r>
          </a:p>
          <a:p>
            <a:endParaRPr lang="en-US" baseline="0" dirty="0"/>
          </a:p>
          <a:p>
            <a:r>
              <a:rPr lang="en-US" b="1" dirty="0"/>
              <a:t>Step 1: </a:t>
            </a:r>
            <a:r>
              <a:rPr lang="en-US" dirty="0"/>
              <a:t>Review your expenses. Be accurate and realistic. We’ll review the costs related to university in this slide show.</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Step 2: </a:t>
            </a:r>
            <a:r>
              <a:rPr lang="en-US" dirty="0"/>
              <a:t>Review your resources. Where can</a:t>
            </a:r>
            <a:r>
              <a:rPr lang="en-US" baseline="0" dirty="0"/>
              <a:t> you find the money to pay for your expenses? </a:t>
            </a:r>
            <a:r>
              <a:rPr lang="en-US" dirty="0"/>
              <a:t>Explore all possible sources for funding. We’ll go through some of</a:t>
            </a:r>
            <a:r>
              <a:rPr lang="en-US" baseline="0" dirty="0"/>
              <a:t> your options in this slide show.</a:t>
            </a:r>
            <a:endParaRPr lang="en-US" dirty="0"/>
          </a:p>
          <a:p>
            <a:r>
              <a:rPr lang="en-US" b="1" dirty="0"/>
              <a:t>Step 3: </a:t>
            </a:r>
            <a:r>
              <a:rPr lang="en-US" dirty="0"/>
              <a:t>Monitor your expenses. Do a weekly or monthly budget. If necessary,</a:t>
            </a:r>
            <a:r>
              <a:rPr lang="en-US" baseline="0" dirty="0"/>
              <a:t> decrease your expenses where possible if you do not have enough money.</a:t>
            </a:r>
            <a:endParaRPr lang="en-US" dirty="0"/>
          </a:p>
          <a:p>
            <a:r>
              <a:rPr lang="en-US" b="1" dirty="0"/>
              <a:t>Step 4: : </a:t>
            </a:r>
            <a:r>
              <a:rPr lang="en-US" dirty="0"/>
              <a:t>Keep an accurate file of all your expenses.</a:t>
            </a:r>
          </a:p>
          <a:p>
            <a:endParaRPr lang="en-US" dirty="0"/>
          </a:p>
          <a:p>
            <a:pPr defTabSz="917600">
              <a:defRPr/>
            </a:pPr>
            <a:endParaRPr lang="en-US" dirty="0">
              <a:solidFill>
                <a:srgbClr val="231F20"/>
              </a:solidFill>
              <a:latin typeface="Lettera Text Std"/>
              <a:cs typeface="Lettera Text Std"/>
            </a:endParaRPr>
          </a:p>
        </p:txBody>
      </p:sp>
    </p:spTree>
    <p:extLst>
      <p:ext uri="{BB962C8B-B14F-4D97-AF65-F5344CB8AC3E}">
        <p14:creationId xmlns:p14="http://schemas.microsoft.com/office/powerpoint/2010/main" val="341943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Here are the estimated</a:t>
            </a:r>
            <a:r>
              <a:rPr lang="en-US" baseline="0" dirty="0"/>
              <a:t> costs for eight months of study here at the University of Toronto. The program fees are actual, while other costs are estimates. These costs are also variable because they depend on the lifestyle you will choose to follow. For example, traveling by TTC would cost approximately $980 for eight months, but if you decide to travel by bicycle during the nice months in the fall, your travel costs will be lower because you don’t have to buy a TTC pass every month.</a:t>
            </a:r>
            <a:endParaRPr lang="en-US" dirty="0"/>
          </a:p>
        </p:txBody>
      </p:sp>
    </p:spTree>
    <p:extLst>
      <p:ext uri="{BB962C8B-B14F-4D97-AF65-F5344CB8AC3E}">
        <p14:creationId xmlns:p14="http://schemas.microsoft.com/office/powerpoint/2010/main" val="2320606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pPr defTabSz="917600">
              <a:defRPr/>
            </a:pPr>
            <a:r>
              <a:rPr lang="en-US" dirty="0"/>
              <a:t>On</a:t>
            </a:r>
            <a:r>
              <a:rPr lang="en-US" baseline="0" dirty="0"/>
              <a:t> this slide, we’ve listed the different sources of funding that you can consider to pay for your university studies. Consider all of them, because it is probably not possible for all of your expenses to be covered by just one source of funding. You will need to piece together funding from multiple sources. </a:t>
            </a:r>
          </a:p>
          <a:p>
            <a:pPr defTabSz="917600">
              <a:defRPr/>
            </a:pPr>
            <a:endParaRPr lang="en-US" baseline="0" dirty="0"/>
          </a:p>
          <a:p>
            <a:pPr defTabSz="917600">
              <a:defRPr/>
            </a:pPr>
            <a:r>
              <a:rPr lang="en-US" baseline="0" dirty="0"/>
              <a:t>We’ll now review these different sources of funding.</a:t>
            </a:r>
            <a:endParaRPr lang="en-US" dirty="0"/>
          </a:p>
          <a:p>
            <a:pPr defTabSz="917600">
              <a:defRPr/>
            </a:pPr>
            <a:endParaRPr dirty="0"/>
          </a:p>
        </p:txBody>
      </p:sp>
    </p:spTree>
    <p:extLst>
      <p:ext uri="{BB962C8B-B14F-4D97-AF65-F5344CB8AC3E}">
        <p14:creationId xmlns:p14="http://schemas.microsoft.com/office/powerpoint/2010/main" val="4122503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Your parents might have saved money in a Registered</a:t>
            </a:r>
            <a:r>
              <a:rPr lang="en-US" baseline="0" dirty="0"/>
              <a:t> Education Savings Plan for your university studies. You will be asked by your RESP provider for proof of enrolment. You can generate this for yourself via your ACORN account – click on the link on this slide to view a video on how to do this.</a:t>
            </a:r>
          </a:p>
          <a:p>
            <a:endParaRPr lang="en-US" baseline="0" dirty="0"/>
          </a:p>
          <a:p>
            <a:r>
              <a:rPr lang="en-US" baseline="0" dirty="0"/>
              <a:t>Or you can print a copy of your fees invoice on ACORN – if that is a document that your RESP provider will accept.</a:t>
            </a:r>
          </a:p>
          <a:p>
            <a:endParaRPr lang="en-US" baseline="0" dirty="0"/>
          </a:p>
          <a:p>
            <a:r>
              <a:rPr lang="en-US" baseline="0" dirty="0"/>
              <a:t>Or if they absolutely need their own RESP form completed, you can submit that form to us via email for completion. There will be a fee for completing this form, though, while printing a confirmation of enrolment or your fees invoice from ACORN is free. And you’ll get the documents from ACORN faster.</a:t>
            </a:r>
            <a:endParaRPr dirty="0"/>
          </a:p>
        </p:txBody>
      </p:sp>
    </p:spTree>
    <p:extLst>
      <p:ext uri="{BB962C8B-B14F-4D97-AF65-F5344CB8AC3E}">
        <p14:creationId xmlns:p14="http://schemas.microsoft.com/office/powerpoint/2010/main" val="3597466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A big source of funding for university studies is government student loans and grants. </a:t>
            </a:r>
          </a:p>
          <a:p>
            <a:endParaRPr lang="en-US" dirty="0"/>
          </a:p>
          <a:p>
            <a:r>
              <a:rPr lang="en-US" dirty="0"/>
              <a:t>If you are a Canadian</a:t>
            </a:r>
            <a:r>
              <a:rPr lang="en-US" baseline="0" dirty="0"/>
              <a:t> citizen or permanent resident and a </a:t>
            </a:r>
            <a:r>
              <a:rPr lang="en-US" dirty="0"/>
              <a:t>resident of Ontario, you may apply to OSAP. Those who are new</a:t>
            </a:r>
            <a:r>
              <a:rPr lang="en-US" baseline="0" dirty="0"/>
              <a:t> permanent residents can also apply to OSAP even if you have lived in Ontario for less than 12 months.</a:t>
            </a:r>
            <a:endParaRPr lang="en-US" dirty="0"/>
          </a:p>
          <a:p>
            <a:endParaRPr lang="en-US" dirty="0"/>
          </a:p>
          <a:p>
            <a:r>
              <a:rPr lang="en-US" dirty="0"/>
              <a:t>If you’re a resident of a different Canadian province, you must apply to your province’s government student funding agency.</a:t>
            </a:r>
          </a:p>
          <a:p>
            <a:endParaRPr lang="en-US" dirty="0"/>
          </a:p>
          <a:p>
            <a:r>
              <a:rPr lang="en-US" dirty="0"/>
              <a:t>If you’re a US citizen or permanent resident, you can apply for US Direct Loans.</a:t>
            </a:r>
          </a:p>
          <a:p>
            <a:endParaRPr lang="en-US" dirty="0"/>
          </a:p>
          <a:p>
            <a:r>
              <a:rPr lang="en-US" dirty="0"/>
              <a:t>If</a:t>
            </a:r>
            <a:r>
              <a:rPr lang="en-US" baseline="0" dirty="0"/>
              <a:t> you are a dual US/Canadian citizen, you can apply for both US and Canadian government funding, but you can’t receive both at the same time. After you are advised how much you are getting from each side, you can decide which, whether US or Canada, you will accept.</a:t>
            </a:r>
            <a:endParaRPr dirty="0"/>
          </a:p>
        </p:txBody>
      </p:sp>
    </p:spTree>
    <p:extLst>
      <p:ext uri="{BB962C8B-B14F-4D97-AF65-F5344CB8AC3E}">
        <p14:creationId xmlns:p14="http://schemas.microsoft.com/office/powerpoint/2010/main" val="1936568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Here are the links for applying for OSAP, othe</a:t>
            </a:r>
            <a:r>
              <a:rPr lang="en-US" baseline="0" dirty="0"/>
              <a:t>r provinces and US Direct Loans.</a:t>
            </a:r>
          </a:p>
          <a:p>
            <a:endParaRPr lang="en-US" baseline="0" dirty="0"/>
          </a:p>
          <a:p>
            <a:r>
              <a:rPr lang="en-US" baseline="0" dirty="0"/>
              <a:t>We’ve also prepared a cheat-sheet for Daniels Faculty students on how to apply for OSAP. Check it out!</a:t>
            </a:r>
          </a:p>
          <a:p>
            <a:endParaRPr lang="en-US" baseline="0" dirty="0"/>
          </a:p>
          <a:p>
            <a:r>
              <a:rPr lang="en-US" baseline="0" dirty="0"/>
              <a:t>Keep in mind that while you are in full-time studies, your government student loan is not generating interest. </a:t>
            </a:r>
            <a:endParaRPr dirty="0"/>
          </a:p>
        </p:txBody>
      </p:sp>
    </p:spTree>
    <p:extLst>
      <p:ext uri="{BB962C8B-B14F-4D97-AF65-F5344CB8AC3E}">
        <p14:creationId xmlns:p14="http://schemas.microsoft.com/office/powerpoint/2010/main" val="2217074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Not only will you be eligible for government student funding when you apply,</a:t>
            </a:r>
            <a:r>
              <a:rPr lang="en-US" baseline="0" dirty="0"/>
              <a:t> your government student funding application will also benefit you in the following ways listed on this slide. </a:t>
            </a:r>
          </a:p>
          <a:p>
            <a:endParaRPr lang="en-US" baseline="0" dirty="0"/>
          </a:p>
          <a:p>
            <a:r>
              <a:rPr lang="en-US" baseline="0" dirty="0"/>
              <a:t>You can request a tuition fee deferral, as we explained in the first slide show.</a:t>
            </a:r>
          </a:p>
          <a:p>
            <a:endParaRPr lang="en-US" baseline="0" dirty="0"/>
          </a:p>
          <a:p>
            <a:r>
              <a:rPr lang="en-US" baseline="0" dirty="0"/>
              <a:t>You can apply for grants or bursaries from the University via the UTAPS program, and from the Daniels Faculty. We’ll talk about these two later in this slide show.</a:t>
            </a:r>
          </a:p>
        </p:txBody>
      </p:sp>
    </p:spTree>
    <p:extLst>
      <p:ext uri="{BB962C8B-B14F-4D97-AF65-F5344CB8AC3E}">
        <p14:creationId xmlns:p14="http://schemas.microsoft.com/office/powerpoint/2010/main" val="2371763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sz="1200" b="0" i="0" kern="1200" dirty="0">
                <a:solidFill>
                  <a:schemeClr val="tx1"/>
                </a:solidFill>
                <a:effectLst/>
                <a:latin typeface="+mn-lt"/>
                <a:ea typeface="+mn-ea"/>
                <a:cs typeface="+mn-cs"/>
              </a:rPr>
              <a:t>UTAPS stands for the </a:t>
            </a:r>
            <a:r>
              <a:rPr lang="en-US" sz="1200" b="1" i="0" kern="1200" dirty="0">
                <a:solidFill>
                  <a:schemeClr val="tx1"/>
                </a:solidFill>
                <a:effectLst/>
                <a:latin typeface="+mn-lt"/>
                <a:ea typeface="+mn-ea"/>
                <a:cs typeface="+mn-cs"/>
              </a:rPr>
              <a:t>University of Toronto Advanced Planning for Students program</a:t>
            </a:r>
            <a:r>
              <a:rPr lang="en-US" sz="1200" b="0" i="0" kern="1200" dirty="0">
                <a:solidFill>
                  <a:schemeClr val="tx1"/>
                </a:solidFill>
                <a:effectLst/>
                <a:latin typeface="+mn-lt"/>
                <a:ea typeface="+mn-ea"/>
                <a:cs typeface="+mn-cs"/>
              </a:rPr>
              <a:t>. It is the University of Toronto’s largest need-based support program and covers the financial gap between a student’s actual education costs and the costs recognized by their provincial/territorial government student financial aid program. In other words, UTAPS covers unmet financial need.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Through UTAPS, U of T provides </a:t>
            </a:r>
            <a:r>
              <a:rPr lang="en-US" sz="1200" b="1" i="0" kern="1200" dirty="0">
                <a:solidFill>
                  <a:schemeClr val="tx1"/>
                </a:solidFill>
                <a:effectLst/>
                <a:latin typeface="+mn-lt"/>
                <a:ea typeface="+mn-ea"/>
                <a:cs typeface="+mn-cs"/>
              </a:rPr>
              <a:t>non-repayable grants</a:t>
            </a:r>
            <a:r>
              <a:rPr lang="en-US" sz="1200" b="0" i="0" kern="1200" dirty="0">
                <a:solidFill>
                  <a:schemeClr val="tx1"/>
                </a:solidFill>
                <a:effectLst/>
                <a:latin typeface="+mn-lt"/>
                <a:ea typeface="+mn-ea"/>
                <a:cs typeface="+mn-cs"/>
              </a:rPr>
              <a:t> to students to help cover this financial need gap, or unmet need.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students who would like to be considered for UTAPS for the 2023-24 school year must complete and </a:t>
            </a:r>
            <a:r>
              <a:rPr lang="en-US" sz="1200" b="0" i="0" u="sng" kern="1200" dirty="0">
                <a:solidFill>
                  <a:schemeClr val="tx1"/>
                </a:solidFill>
                <a:effectLst/>
                <a:latin typeface="+mn-lt"/>
                <a:ea typeface="+mn-ea"/>
                <a:cs typeface="+mn-cs"/>
                <a:hlinkClick r:id="rId3"/>
              </a:rPr>
              <a:t>submit an application</a:t>
            </a:r>
            <a:r>
              <a:rPr lang="en-US" sz="1200" b="0" i="0" kern="1200" dirty="0">
                <a:solidFill>
                  <a:schemeClr val="tx1"/>
                </a:solidFill>
                <a:effectLst/>
                <a:latin typeface="+mn-lt"/>
                <a:ea typeface="+mn-ea"/>
                <a:cs typeface="+mn-cs"/>
              </a:rPr>
              <a:t> through the Need Navigator, along with any supporting documentation required as stated on the student’s application </a:t>
            </a:r>
            <a:r>
              <a:rPr lang="en-US" sz="1200" b="0" i="0" u="sng" kern="1200" dirty="0">
                <a:solidFill>
                  <a:schemeClr val="tx1"/>
                </a:solidFill>
                <a:effectLst/>
                <a:latin typeface="+mn-lt"/>
                <a:ea typeface="+mn-ea"/>
                <a:cs typeface="+mn-cs"/>
                <a:hlinkClick r:id="rId4"/>
              </a:rPr>
              <a:t>by the deadline</a:t>
            </a:r>
            <a:r>
              <a:rPr lang="en-US" sz="1200" b="0" i="0" kern="1200" dirty="0">
                <a:solidFill>
                  <a:schemeClr val="tx1"/>
                </a:solidFill>
                <a:effectLst/>
                <a:latin typeface="+mn-lt"/>
                <a:ea typeface="+mn-ea"/>
                <a:cs typeface="+mn-cs"/>
              </a:rPr>
              <a:t>. The deadlines vary, so please be sure to review the UTAPS website to find the deadline that is applicable to you. </a:t>
            </a:r>
          </a:p>
          <a:p>
            <a:endParaRPr lang="en-US" dirty="0"/>
          </a:p>
        </p:txBody>
      </p:sp>
    </p:spTree>
    <p:extLst>
      <p:ext uri="{BB962C8B-B14F-4D97-AF65-F5344CB8AC3E}">
        <p14:creationId xmlns:p14="http://schemas.microsoft.com/office/powerpoint/2010/main" val="3477841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D2232A"/>
                </a:solidFill>
                <a:latin typeface="Lettera Text Std"/>
                <a:cs typeface="Lettera Text Std"/>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D2232A"/>
                </a:solidFill>
                <a:latin typeface="Lettera Text Std"/>
                <a:cs typeface="Lettera Text Std"/>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D2232A"/>
                </a:solidFill>
                <a:latin typeface="Lettera Text Std"/>
                <a:cs typeface="Lettera Text St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197760" y="505925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17" name="bk object 17"/>
          <p:cNvSpPr/>
          <p:nvPr/>
        </p:nvSpPr>
        <p:spPr>
          <a:xfrm>
            <a:off x="8186332" y="528708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18" name="bk object 18"/>
          <p:cNvSpPr/>
          <p:nvPr/>
        </p:nvSpPr>
        <p:spPr>
          <a:xfrm>
            <a:off x="8358831" y="528708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19" name="bk object 19"/>
          <p:cNvSpPr/>
          <p:nvPr/>
        </p:nvSpPr>
        <p:spPr>
          <a:xfrm>
            <a:off x="8210918" y="5514911"/>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20" name="bk object 20"/>
          <p:cNvSpPr/>
          <p:nvPr/>
        </p:nvSpPr>
        <p:spPr>
          <a:xfrm>
            <a:off x="8255702" y="5687237"/>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21" name="bk object 21"/>
          <p:cNvSpPr/>
          <p:nvPr/>
        </p:nvSpPr>
        <p:spPr>
          <a:xfrm>
            <a:off x="8268592" y="553696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22" name="bk object 22"/>
          <p:cNvSpPr/>
          <p:nvPr/>
        </p:nvSpPr>
        <p:spPr>
          <a:xfrm>
            <a:off x="8255702" y="560554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23" name="bk object 23"/>
          <p:cNvSpPr/>
          <p:nvPr/>
        </p:nvSpPr>
        <p:spPr>
          <a:xfrm>
            <a:off x="8255702" y="552617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4" name="bk object 24"/>
          <p:cNvSpPr/>
          <p:nvPr/>
        </p:nvSpPr>
        <p:spPr>
          <a:xfrm>
            <a:off x="8427535" y="551492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25" name="bk object 25"/>
          <p:cNvSpPr/>
          <p:nvPr/>
        </p:nvSpPr>
        <p:spPr>
          <a:xfrm>
            <a:off x="8537812" y="551301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26" name="bk object 26"/>
          <p:cNvSpPr/>
          <p:nvPr/>
        </p:nvSpPr>
        <p:spPr>
          <a:xfrm>
            <a:off x="8000479" y="5761776"/>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27" name="bk object 27"/>
          <p:cNvSpPr/>
          <p:nvPr/>
        </p:nvSpPr>
        <p:spPr>
          <a:xfrm>
            <a:off x="7823210" y="5988444"/>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28" name="bk object 28"/>
          <p:cNvSpPr/>
          <p:nvPr/>
        </p:nvSpPr>
        <p:spPr>
          <a:xfrm>
            <a:off x="8022671" y="601165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29" name="bk object 29"/>
          <p:cNvSpPr/>
          <p:nvPr/>
        </p:nvSpPr>
        <p:spPr>
          <a:xfrm>
            <a:off x="8009780" y="6080238"/>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30" name="bk object 30"/>
          <p:cNvSpPr/>
          <p:nvPr/>
        </p:nvSpPr>
        <p:spPr>
          <a:xfrm>
            <a:off x="8009780" y="6000863"/>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31" name="bk object 31"/>
          <p:cNvSpPr/>
          <p:nvPr/>
        </p:nvSpPr>
        <p:spPr>
          <a:xfrm>
            <a:off x="8072632" y="6239486"/>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32" name="bk object 32"/>
          <p:cNvSpPr/>
          <p:nvPr/>
        </p:nvSpPr>
        <p:spPr>
          <a:xfrm>
            <a:off x="7997823" y="622845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4500" y="441747"/>
            <a:ext cx="8255000" cy="304800"/>
          </a:xfrm>
          <a:prstGeom prst="rect">
            <a:avLst/>
          </a:prstGeom>
        </p:spPr>
        <p:txBody>
          <a:bodyPr wrap="square" lIns="0" tIns="0" rIns="0" bIns="0">
            <a:spAutoFit/>
          </a:bodyPr>
          <a:lstStyle>
            <a:lvl1pPr>
              <a:defRPr sz="2400" b="1" i="0">
                <a:solidFill>
                  <a:srgbClr val="D2232A"/>
                </a:solidFill>
                <a:latin typeface="Lettera Text Std"/>
                <a:cs typeface="Lettera Text Std"/>
              </a:defRPr>
            </a:lvl1pPr>
          </a:lstStyle>
          <a:p>
            <a:endParaRPr/>
          </a:p>
        </p:txBody>
      </p:sp>
      <p:sp>
        <p:nvSpPr>
          <p:cNvPr id="3" name="Holder 3"/>
          <p:cNvSpPr>
            <a:spLocks noGrp="1"/>
          </p:cNvSpPr>
          <p:nvPr>
            <p:ph type="body" idx="1"/>
          </p:nvPr>
        </p:nvSpPr>
        <p:spPr>
          <a:xfrm>
            <a:off x="444500" y="2369314"/>
            <a:ext cx="8255000" cy="262953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7/2/2024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awardexplorer.utoronto.ca/"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ulife.utoronto.ca/opportunities/list" TargetMode="External"/><Relationship Id="rId5" Type="http://schemas.openxmlformats.org/officeDocument/2006/relationships/hyperlink" Target="http://future.utoronto.ca/finances/scholarships"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hyperlink" Target="https://www.daniels.utoronto.ca/undergraduate-awards"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hyperlink" Target="http://studentlife.utoronto.ca/cc"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registrar.utoronto.ca/contacts/" TargetMode="External"/><Relationship Id="rId5" Type="http://schemas.openxmlformats.org/officeDocument/2006/relationships/hyperlink" Target="mailto:awards@daniels.utoronto.ca"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hyperlink" Target="https://www.canada.ca/en/financial-consumer-agency/services/financial-basics/financial-basics-videos.html"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mailto:registrar@daniels.utoronto.ca" TargetMode="External"/><Relationship Id="rId5" Type="http://schemas.openxmlformats.org/officeDocument/2006/relationships/hyperlink" Target="mailto:awards@daniels.utoronto.ca"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s://registrar.utoronto.ca/lets-talk-money/budgeting/"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mailto:registrar@daniels.utoronto.ca" TargetMode="External"/><Relationship Id="rId5" Type="http://schemas.openxmlformats.org/officeDocument/2006/relationships/hyperlink" Target="https://www.youtube.com/watch?v=7fuS27bEqpA&amp;feature=youtu.be"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future.utoronto.ca/finances/financial-aid/us-student-aid/"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daniels.utoronto.ca/sites/default/files/applying_for_osap_at_the_daniels_faculty.pdf" TargetMode="External"/><Relationship Id="rId5" Type="http://schemas.openxmlformats.org/officeDocument/2006/relationships/hyperlink" Target="http://future.utoronto.ca/finances/financial-aid/osap-and-other-government-aid"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hyperlink" Target="https://registrar.utoronto.ca/finances-and-funding/utap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441747"/>
            <a:ext cx="8255000" cy="553998"/>
          </a:xfrm>
          <a:prstGeom prst="rect">
            <a:avLst/>
          </a:prstGeom>
        </p:spPr>
        <p:txBody>
          <a:bodyPr vert="horz" wrap="square" lIns="0" tIns="0" rIns="0" bIns="0" rtlCol="0" anchor="t">
            <a:spAutoFit/>
          </a:bodyPr>
          <a:lstStyle/>
          <a:p>
            <a:pPr marL="12700">
              <a:lnSpc>
                <a:spcPct val="100000"/>
              </a:lnSpc>
            </a:pPr>
            <a:r>
              <a:rPr lang="en-US" sz="3600" dirty="0">
                <a:solidFill>
                  <a:srgbClr val="C00000"/>
                </a:solidFill>
                <a:latin typeface="Aptos"/>
              </a:rPr>
              <a:t>Financial Fundamentals</a:t>
            </a:r>
            <a:endParaRPr sz="3600" dirty="0">
              <a:solidFill>
                <a:srgbClr val="C00000"/>
              </a:solidFill>
              <a:latin typeface="Aptos"/>
            </a:endParaRPr>
          </a:p>
        </p:txBody>
      </p:sp>
      <p:sp>
        <p:nvSpPr>
          <p:cNvPr id="3" name="object 3"/>
          <p:cNvSpPr txBox="1"/>
          <p:nvPr/>
        </p:nvSpPr>
        <p:spPr>
          <a:xfrm>
            <a:off x="444500" y="1120979"/>
            <a:ext cx="4962525" cy="4172361"/>
          </a:xfrm>
          <a:prstGeom prst="rect">
            <a:avLst/>
          </a:prstGeom>
        </p:spPr>
        <p:txBody>
          <a:bodyPr vert="horz" wrap="square" lIns="0" tIns="0" rIns="0" bIns="0" rtlCol="0" anchor="t">
            <a:spAutoFit/>
          </a:bodyPr>
          <a:lstStyle/>
          <a:p>
            <a:pPr marL="12700" marR="5080">
              <a:lnSpc>
                <a:spcPct val="107200"/>
              </a:lnSpc>
            </a:pPr>
            <a:r>
              <a:rPr lang="en-US" sz="1600" b="1" dirty="0">
                <a:solidFill>
                  <a:srgbClr val="231F20"/>
                </a:solidFill>
                <a:latin typeface="Aptos"/>
                <a:cs typeface="Lettera Text Std"/>
              </a:rPr>
              <a:t>This is the second of two Financial Fundamentals slide shows. It will discuss: </a:t>
            </a:r>
          </a:p>
          <a:p>
            <a:pPr marL="12700" marR="5080">
              <a:lnSpc>
                <a:spcPct val="107200"/>
              </a:lnSpc>
            </a:pPr>
            <a:r>
              <a:rPr lang="en-US" sz="1600" b="1" dirty="0">
                <a:solidFill>
                  <a:srgbClr val="231F20"/>
                </a:solidFill>
                <a:latin typeface="Aptos"/>
                <a:cs typeface="Lettera Text Std"/>
              </a:rPr>
              <a:t>Financial Planning and Support</a:t>
            </a:r>
          </a:p>
          <a:p>
            <a:pPr marL="12700" marR="5080">
              <a:lnSpc>
                <a:spcPct val="107200"/>
              </a:lnSpc>
            </a:pPr>
            <a:r>
              <a:rPr lang="en-US" sz="1600" dirty="0">
                <a:solidFill>
                  <a:srgbClr val="231F20"/>
                </a:solidFill>
                <a:latin typeface="Aptos"/>
                <a:cs typeface="Lettera Text Std"/>
              </a:rPr>
              <a:t>	Costs of University</a:t>
            </a:r>
          </a:p>
          <a:p>
            <a:pPr marL="12700" marR="5080">
              <a:lnSpc>
                <a:spcPct val="107200"/>
              </a:lnSpc>
            </a:pPr>
            <a:r>
              <a:rPr lang="en-US" sz="1600" dirty="0">
                <a:solidFill>
                  <a:srgbClr val="231F20"/>
                </a:solidFill>
                <a:latin typeface="Aptos"/>
                <a:cs typeface="Lettera Text Std"/>
              </a:rPr>
              <a:t>	Things to Consider</a:t>
            </a:r>
          </a:p>
          <a:p>
            <a:pPr marL="12700" marR="5080">
              <a:lnSpc>
                <a:spcPct val="107200"/>
              </a:lnSpc>
            </a:pPr>
            <a:r>
              <a:rPr lang="en-US" sz="1600" dirty="0">
                <a:solidFill>
                  <a:srgbClr val="231F20"/>
                </a:solidFill>
                <a:latin typeface="Aptos"/>
                <a:cs typeface="Lettera Text Std"/>
              </a:rPr>
              <a:t>	Sources of Funding</a:t>
            </a:r>
          </a:p>
          <a:p>
            <a:pPr marL="12700" marR="5080">
              <a:lnSpc>
                <a:spcPct val="107200"/>
              </a:lnSpc>
            </a:pPr>
            <a:r>
              <a:rPr lang="en-US" sz="1600" dirty="0">
                <a:solidFill>
                  <a:srgbClr val="231F20"/>
                </a:solidFill>
                <a:latin typeface="Aptos"/>
                <a:cs typeface="Lettera Text Std"/>
              </a:rPr>
              <a:t>	Counselling </a:t>
            </a:r>
          </a:p>
          <a:p>
            <a:pPr marL="12700" marR="5080">
              <a:lnSpc>
                <a:spcPct val="107200"/>
              </a:lnSpc>
            </a:pPr>
            <a:endParaRPr lang="en-US" sz="1600" b="1" dirty="0">
              <a:solidFill>
                <a:srgbClr val="231F20"/>
              </a:solidFill>
              <a:latin typeface="Aptos"/>
              <a:cs typeface="Lettera Text Std"/>
            </a:endParaRPr>
          </a:p>
          <a:p>
            <a:pPr marL="12700" marR="5080">
              <a:lnSpc>
                <a:spcPct val="107200"/>
              </a:lnSpc>
            </a:pPr>
            <a:r>
              <a:rPr lang="en-US" sz="1600" b="1" dirty="0">
                <a:solidFill>
                  <a:srgbClr val="231F20"/>
                </a:solidFill>
                <a:latin typeface="Aptos"/>
                <a:cs typeface="Lettera Text Std"/>
              </a:rPr>
              <a:t>The first Financial Fundamentals slide show discusses</a:t>
            </a:r>
          </a:p>
          <a:p>
            <a:pPr marL="12700" marR="5080">
              <a:lnSpc>
                <a:spcPct val="107200"/>
              </a:lnSpc>
            </a:pPr>
            <a:r>
              <a:rPr lang="en-US" sz="1600" b="1" dirty="0">
                <a:solidFill>
                  <a:srgbClr val="231F20"/>
                </a:solidFill>
                <a:latin typeface="Aptos"/>
                <a:cs typeface="Lettera Text Std"/>
              </a:rPr>
              <a:t>Fees and Payments </a:t>
            </a:r>
          </a:p>
          <a:p>
            <a:pPr marL="12700" marR="5080">
              <a:lnSpc>
                <a:spcPct val="107200"/>
              </a:lnSpc>
            </a:pPr>
            <a:r>
              <a:rPr lang="en-US" sz="1600" dirty="0">
                <a:solidFill>
                  <a:srgbClr val="231F20"/>
                </a:solidFill>
                <a:latin typeface="Aptos"/>
                <a:cs typeface="Lettera Text Std"/>
              </a:rPr>
              <a:t>	Tuition Fees</a:t>
            </a:r>
          </a:p>
          <a:p>
            <a:pPr marL="12700" marR="5080">
              <a:lnSpc>
                <a:spcPct val="107200"/>
              </a:lnSpc>
            </a:pPr>
            <a:r>
              <a:rPr lang="en-US" sz="1600" dirty="0">
                <a:solidFill>
                  <a:srgbClr val="231F20"/>
                </a:solidFill>
                <a:latin typeface="Aptos"/>
                <a:cs typeface="Lettera Text Std"/>
              </a:rPr>
              <a:t>	Deadlines </a:t>
            </a:r>
          </a:p>
          <a:p>
            <a:pPr marL="12700" marR="5080">
              <a:lnSpc>
                <a:spcPct val="107200"/>
              </a:lnSpc>
            </a:pPr>
            <a:r>
              <a:rPr lang="en-US" sz="1600" dirty="0">
                <a:solidFill>
                  <a:srgbClr val="231F20"/>
                </a:solidFill>
                <a:latin typeface="Aptos"/>
                <a:cs typeface="Lettera Text Std"/>
              </a:rPr>
              <a:t>	Making Payments</a:t>
            </a:r>
          </a:p>
          <a:p>
            <a:pPr marL="12700" marR="5080">
              <a:lnSpc>
                <a:spcPct val="107200"/>
              </a:lnSpc>
            </a:pPr>
            <a:r>
              <a:rPr lang="en-US" sz="1600" dirty="0">
                <a:solidFill>
                  <a:srgbClr val="231F20"/>
                </a:solidFill>
                <a:latin typeface="Aptos"/>
                <a:cs typeface="Lettera Text Std"/>
              </a:rPr>
              <a:t>	Fee Deferral</a:t>
            </a:r>
          </a:p>
          <a:p>
            <a:pPr marL="12700" marR="5080">
              <a:lnSpc>
                <a:spcPct val="107200"/>
              </a:lnSpc>
            </a:pPr>
            <a:endParaRPr lang="en-US" sz="1400" b="1" dirty="0">
              <a:solidFill>
                <a:srgbClr val="231F20"/>
              </a:solidFill>
              <a:latin typeface="Lettera Text Std"/>
              <a:cs typeface="Lettera Text Std"/>
            </a:endParaRPr>
          </a:p>
        </p:txBody>
      </p:sp>
      <p:sp>
        <p:nvSpPr>
          <p:cNvPr id="4" name="object 4"/>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5" name="object 5"/>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6" name="object 6"/>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7" name="object 7"/>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8" name="object 8"/>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9" name="object 9"/>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0" name="object 10"/>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1" name="object 11"/>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2" name="object 12"/>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3" name="object 13"/>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4" name="object 14"/>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5" name="object 15"/>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6" name="object 16"/>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7" name="object 17"/>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8" name="object 18"/>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9" name="object 19"/>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0" name="object 20"/>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8845" y="3181107"/>
            <a:ext cx="2529840" cy="2532888"/>
          </a:xfrm>
          <a:prstGeom prst="rect">
            <a:avLst/>
          </a:prstGeom>
        </p:spPr>
      </p:pic>
      <p:sp>
        <p:nvSpPr>
          <p:cNvPr id="22" name="Rectangle 21"/>
          <p:cNvSpPr/>
          <p:nvPr/>
        </p:nvSpPr>
        <p:spPr>
          <a:xfrm>
            <a:off x="5624380" y="5529329"/>
            <a:ext cx="1638590" cy="184666"/>
          </a:xfrm>
          <a:prstGeom prst="rect">
            <a:avLst/>
          </a:prstGeom>
        </p:spPr>
        <p:txBody>
          <a:bodyPr wrap="none">
            <a:spAutoFit/>
          </a:bodyPr>
          <a:lstStyle/>
          <a:p>
            <a:r>
              <a:rPr lang="en-CA" sz="600" dirty="0">
                <a:latin typeface="Lettera Text Std" panose="020B0504020101020102" pitchFamily="34" charset="0"/>
              </a:rPr>
              <a:t>https://clipartion.com/free-clipart-13909/</a:t>
            </a:r>
          </a:p>
        </p:txBody>
      </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6453220"/>
      </p:ext>
    </p:extLst>
  </p:cSld>
  <p:clrMapOvr>
    <a:masterClrMapping/>
  </p:clrMapOvr>
  <mc:AlternateContent xmlns:mc="http://schemas.openxmlformats.org/markup-compatibility/2006" xmlns:p14="http://schemas.microsoft.com/office/powerpoint/2010/main">
    <mc:Choice Requires="p14">
      <p:transition spd="slow" p14:dur="2000" advTm="28225"/>
    </mc:Choice>
    <mc:Fallback xmlns="">
      <p:transition spd="slow" advTm="28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5028" y="990600"/>
            <a:ext cx="4090489" cy="369332"/>
          </a:xfrm>
          <a:prstGeom prst="rect">
            <a:avLst/>
          </a:prstGeom>
        </p:spPr>
        <p:txBody>
          <a:bodyPr vert="horz" wrap="square" lIns="0" tIns="0" rIns="0" bIns="0" rtlCol="0" anchor="t">
            <a:spAutoFit/>
          </a:bodyPr>
          <a:lstStyle/>
          <a:p>
            <a:pPr marL="12700">
              <a:lnSpc>
                <a:spcPct val="100000"/>
              </a:lnSpc>
            </a:pPr>
            <a:r>
              <a:rPr lang="en-US" sz="2400" b="1" dirty="0">
                <a:solidFill>
                  <a:srgbClr val="C00000"/>
                </a:solidFill>
                <a:latin typeface="Aptos"/>
                <a:cs typeface="Lettera Text Std"/>
              </a:rPr>
              <a:t>UTAPS – UT Grant Funding</a:t>
            </a:r>
            <a:endParaRPr sz="2400" dirty="0">
              <a:solidFill>
                <a:srgbClr val="C00000"/>
              </a:solidFill>
              <a:latin typeface="Aptos"/>
              <a:cs typeface="Lettera Text Std"/>
            </a:endParaRPr>
          </a:p>
        </p:txBody>
      </p:sp>
      <p:sp>
        <p:nvSpPr>
          <p:cNvPr id="3" name="object 3"/>
          <p:cNvSpPr txBox="1"/>
          <p:nvPr/>
        </p:nvSpPr>
        <p:spPr>
          <a:xfrm>
            <a:off x="511358" y="1531114"/>
            <a:ext cx="6588760" cy="3918701"/>
          </a:xfrm>
          <a:prstGeom prst="rect">
            <a:avLst/>
          </a:prstGeom>
        </p:spPr>
        <p:txBody>
          <a:bodyPr vert="horz" wrap="square" lIns="0" tIns="0" rIns="0" bIns="0" rtlCol="0" anchor="t">
            <a:spAutoFit/>
          </a:bodyPr>
          <a:lstStyle/>
          <a:p>
            <a:pPr marL="12700" marR="5080">
              <a:lnSpc>
                <a:spcPct val="107200"/>
              </a:lnSpc>
            </a:pPr>
            <a:r>
              <a:rPr lang="en-US" sz="1400" dirty="0">
                <a:latin typeface="Aptos"/>
              </a:rPr>
              <a:t>To be </a:t>
            </a:r>
            <a:r>
              <a:rPr lang="en-US" sz="1400" dirty="0">
                <a:solidFill>
                  <a:srgbClr val="C00000"/>
                </a:solidFill>
                <a:latin typeface="Aptos"/>
              </a:rPr>
              <a:t>eligible for UTAPS </a:t>
            </a:r>
            <a:r>
              <a:rPr lang="en-US" sz="1400" dirty="0">
                <a:latin typeface="Aptos"/>
              </a:rPr>
              <a:t>funding, you must:</a:t>
            </a:r>
            <a:br>
              <a:rPr lang="en-US" sz="1400" dirty="0">
                <a:latin typeface="Aptos"/>
              </a:rPr>
            </a:br>
            <a:endParaRPr lang="en-US" sz="1400" dirty="0">
              <a:latin typeface="Aptos"/>
            </a:endParaRPr>
          </a:p>
          <a:p>
            <a:pPr marL="298450" marR="5080" indent="-285750">
              <a:lnSpc>
                <a:spcPct val="107200"/>
              </a:lnSpc>
              <a:buFont typeface="Arial" panose="020B0604020202020204" pitchFamily="34" charset="0"/>
              <a:buChar char="•"/>
            </a:pPr>
            <a:r>
              <a:rPr lang="en-US" sz="1400" dirty="0">
                <a:latin typeface="Aptos"/>
              </a:rPr>
              <a:t>Be a Canadian citizen, permanent resident, or a protected person (recognized convention refugee); and</a:t>
            </a:r>
            <a:br>
              <a:rPr lang="en-US" sz="1400" dirty="0">
                <a:latin typeface="Aptos"/>
              </a:rPr>
            </a:br>
            <a:endParaRPr lang="en-US" sz="1400" dirty="0">
              <a:latin typeface="Aptos"/>
            </a:endParaRPr>
          </a:p>
          <a:p>
            <a:pPr marL="298450" marR="5080" indent="-285750">
              <a:lnSpc>
                <a:spcPct val="107200"/>
              </a:lnSpc>
              <a:buFont typeface="Arial" panose="020B0604020202020204" pitchFamily="34" charset="0"/>
              <a:buChar char="•"/>
            </a:pPr>
            <a:r>
              <a:rPr lang="en-US" sz="1400" dirty="0">
                <a:latin typeface="Aptos"/>
              </a:rPr>
              <a:t>Be enrolled in full-time studies during the Fall and/or Winter terms; and</a:t>
            </a:r>
            <a:br>
              <a:rPr lang="en-US" sz="1400" dirty="0">
                <a:latin typeface="Aptos"/>
              </a:rPr>
            </a:br>
            <a:endParaRPr lang="en-US" sz="1400" dirty="0">
              <a:latin typeface="Aptos"/>
            </a:endParaRPr>
          </a:p>
          <a:p>
            <a:pPr marL="298450" marR="5080" indent="-285750">
              <a:lnSpc>
                <a:spcPct val="107200"/>
              </a:lnSpc>
              <a:buFont typeface="Arial" panose="020B0604020202020204" pitchFamily="34" charset="0"/>
              <a:buChar char="•"/>
            </a:pPr>
            <a:r>
              <a:rPr lang="en-US" sz="1400" dirty="0">
                <a:latin typeface="Aptos"/>
              </a:rPr>
              <a:t>Be receiving Canadian government student aid, or educational funding for Indigenous students (e.g., Indigenous Sponsorship funding provided through the Post-Secondary Student Support Program, Métis Nation Post-Secondary Education Strategy, etc.); and</a:t>
            </a:r>
            <a:br>
              <a:rPr lang="en-US" sz="1400" dirty="0">
                <a:latin typeface="Aptos"/>
              </a:rPr>
            </a:br>
            <a:endParaRPr lang="en-US" sz="1400" dirty="0">
              <a:latin typeface="Aptos"/>
            </a:endParaRPr>
          </a:p>
          <a:p>
            <a:pPr marL="298450" marR="5080" indent="-285750">
              <a:lnSpc>
                <a:spcPct val="107200"/>
              </a:lnSpc>
              <a:buFont typeface="Arial" panose="020B0604020202020204" pitchFamily="34" charset="0"/>
              <a:buChar char="•"/>
            </a:pPr>
            <a:r>
              <a:rPr lang="en-US" sz="1400" dirty="0">
                <a:latin typeface="Aptos"/>
              </a:rPr>
              <a:t>Be enrolled in an UTAPS-eligible program.</a:t>
            </a:r>
          </a:p>
          <a:p>
            <a:pPr marL="12700" marR="5080">
              <a:lnSpc>
                <a:spcPct val="107200"/>
              </a:lnSpc>
            </a:pPr>
            <a:endParaRPr lang="en-US" sz="1400" dirty="0">
              <a:latin typeface="Aptos"/>
            </a:endParaRPr>
          </a:p>
          <a:p>
            <a:pPr marL="12700" marR="5080">
              <a:lnSpc>
                <a:spcPct val="107200"/>
              </a:lnSpc>
            </a:pPr>
            <a:r>
              <a:rPr lang="en-US" sz="1400" dirty="0">
                <a:latin typeface="Aptos"/>
              </a:rPr>
              <a:t>Note: International students and part-time students are not eligible for UTAPS.</a:t>
            </a:r>
          </a:p>
          <a:p>
            <a:pPr marL="12700" marR="5080">
              <a:lnSpc>
                <a:spcPct val="107200"/>
              </a:lnSpc>
            </a:pPr>
            <a:endParaRPr lang="en-US" sz="1400" dirty="0">
              <a:solidFill>
                <a:srgbClr val="D2232A"/>
              </a:solidFill>
              <a:latin typeface="Aptos"/>
            </a:endParaRPr>
          </a:p>
          <a:p>
            <a:pPr marL="12700" marR="5080">
              <a:lnSpc>
                <a:spcPct val="107200"/>
              </a:lnSpc>
            </a:pPr>
            <a:endParaRPr lang="en-US" sz="1400" dirty="0">
              <a:solidFill>
                <a:srgbClr val="D2232A"/>
              </a:solidFill>
              <a:latin typeface="Aptos"/>
            </a:endParaRP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79162331"/>
      </p:ext>
    </p:extLst>
  </p:cSld>
  <p:clrMapOvr>
    <a:masterClrMapping/>
  </p:clrMapOvr>
  <mc:AlternateContent xmlns:mc="http://schemas.openxmlformats.org/markup-compatibility/2006" xmlns:p14="http://schemas.microsoft.com/office/powerpoint/2010/main">
    <mc:Choice Requires="p14">
      <p:transition spd="slow" p14:dur="2000" advTm="31233"/>
    </mc:Choice>
    <mc:Fallback xmlns="">
      <p:transition spd="slow" advTm="31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0220" y="1118672"/>
            <a:ext cx="4623890" cy="369332"/>
          </a:xfrm>
          <a:prstGeom prst="rect">
            <a:avLst/>
          </a:prstGeom>
        </p:spPr>
        <p:txBody>
          <a:bodyPr vert="horz" wrap="square" lIns="0" tIns="0" rIns="0" bIns="0" rtlCol="0" anchor="t">
            <a:spAutoFit/>
          </a:bodyPr>
          <a:lstStyle/>
          <a:p>
            <a:pPr marL="12700">
              <a:lnSpc>
                <a:spcPct val="100000"/>
              </a:lnSpc>
            </a:pPr>
            <a:r>
              <a:rPr lang="en-US" sz="2400" b="1" dirty="0">
                <a:solidFill>
                  <a:srgbClr val="C00000"/>
                </a:solidFill>
                <a:latin typeface="Aptos"/>
                <a:cs typeface="Lettera Text Std"/>
              </a:rPr>
              <a:t>U of T Scholarships</a:t>
            </a:r>
          </a:p>
        </p:txBody>
      </p:sp>
      <p:sp>
        <p:nvSpPr>
          <p:cNvPr id="3" name="object 3"/>
          <p:cNvSpPr txBox="1"/>
          <p:nvPr/>
        </p:nvSpPr>
        <p:spPr>
          <a:xfrm>
            <a:off x="490220" y="1940021"/>
            <a:ext cx="5902960" cy="3918701"/>
          </a:xfrm>
          <a:prstGeom prst="rect">
            <a:avLst/>
          </a:prstGeom>
        </p:spPr>
        <p:txBody>
          <a:bodyPr vert="horz" wrap="square" lIns="0" tIns="0" rIns="0" bIns="0" rtlCol="0" anchor="t">
            <a:spAutoFit/>
          </a:bodyPr>
          <a:lstStyle/>
          <a:p>
            <a:pPr marL="12700" marR="5080">
              <a:lnSpc>
                <a:spcPct val="107200"/>
              </a:lnSpc>
            </a:pPr>
            <a:r>
              <a:rPr lang="en-US" sz="1400" b="1" dirty="0">
                <a:solidFill>
                  <a:srgbClr val="231F20"/>
                </a:solidFill>
                <a:latin typeface="Aptos"/>
                <a:cs typeface="Lettera Text Std"/>
              </a:rPr>
              <a:t>Financial need-based and merit-based scholarships are available. Applications are required and criteria varies.</a:t>
            </a:r>
          </a:p>
          <a:p>
            <a:pPr marL="12700" marR="5080">
              <a:lnSpc>
                <a:spcPct val="107200"/>
              </a:lnSpc>
            </a:pPr>
            <a:endParaRPr lang="en-US" sz="1400" b="1" dirty="0">
              <a:solidFill>
                <a:srgbClr val="231F20"/>
              </a:solidFill>
              <a:latin typeface="Aptos"/>
              <a:cs typeface="Lettera Text Std"/>
            </a:endParaRPr>
          </a:p>
          <a:p>
            <a:pPr marL="12700" marR="5080">
              <a:lnSpc>
                <a:spcPct val="107200"/>
              </a:lnSpc>
            </a:pPr>
            <a:endParaRPr lang="en-US" sz="1400" b="1" dirty="0">
              <a:solidFill>
                <a:srgbClr val="231F20"/>
              </a:solidFill>
              <a:latin typeface="Aptos"/>
              <a:cs typeface="Lettera Text Std"/>
            </a:endParaRPr>
          </a:p>
          <a:p>
            <a:pPr marL="12700" marR="5080">
              <a:lnSpc>
                <a:spcPct val="107200"/>
              </a:lnSpc>
            </a:pPr>
            <a:r>
              <a:rPr lang="en-US" sz="1400" b="1" dirty="0">
                <a:solidFill>
                  <a:srgbClr val="D2232A"/>
                </a:solidFill>
                <a:latin typeface="Aptos"/>
                <a:cs typeface="Lettera Text Std"/>
              </a:rPr>
              <a:t>Learn more</a:t>
            </a:r>
            <a:r>
              <a:rPr lang="en-US" sz="1400" b="1" dirty="0">
                <a:solidFill>
                  <a:srgbClr val="231F20"/>
                </a:solidFill>
                <a:latin typeface="Aptos"/>
                <a:cs typeface="Lettera Text Std"/>
              </a:rPr>
              <a:t>:</a:t>
            </a:r>
          </a:p>
          <a:p>
            <a:pPr marL="12700" marR="5080">
              <a:lnSpc>
                <a:spcPct val="107200"/>
              </a:lnSpc>
            </a:pPr>
            <a:endParaRPr lang="en-US" sz="1400" b="1" dirty="0">
              <a:solidFill>
                <a:srgbClr val="231F20"/>
              </a:solidFill>
              <a:latin typeface="Aptos"/>
              <a:cs typeface="Lettera Text Std"/>
            </a:endParaRPr>
          </a:p>
          <a:p>
            <a:pPr marL="12700" marR="5080">
              <a:lnSpc>
                <a:spcPct val="107200"/>
              </a:lnSpc>
            </a:pPr>
            <a:r>
              <a:rPr lang="en-US" sz="1400" b="1" dirty="0">
                <a:solidFill>
                  <a:srgbClr val="D2232A"/>
                </a:solidFill>
                <a:latin typeface="Aptos"/>
              </a:rPr>
              <a:t>UT Enrolment Services</a:t>
            </a:r>
            <a:endParaRPr lang="en-US" sz="1400" b="1">
              <a:solidFill>
                <a:srgbClr val="D2232A"/>
              </a:solidFill>
              <a:latin typeface="Aptos"/>
              <a:hlinkClick r:id="" action="ppaction://noaction"/>
            </a:endParaRPr>
          </a:p>
          <a:p>
            <a:pPr marL="12700" marR="5080">
              <a:lnSpc>
                <a:spcPct val="107200"/>
              </a:lnSpc>
            </a:pPr>
            <a:r>
              <a:rPr lang="en-US" sz="1400" b="1" dirty="0">
                <a:solidFill>
                  <a:srgbClr val="D2232A"/>
                </a:solidFill>
                <a:latin typeface="Aptos"/>
                <a:hlinkClick r:id="rId5"/>
              </a:rPr>
              <a:t>future.utoronto.ca/finances/scholarships</a:t>
            </a:r>
            <a:endParaRPr lang="en-US" sz="1400" b="1">
              <a:solidFill>
                <a:srgbClr val="D2232A"/>
              </a:solidFill>
              <a:latin typeface="Aptos"/>
            </a:endParaRPr>
          </a:p>
          <a:p>
            <a:pPr marL="12700" marR="5080">
              <a:lnSpc>
                <a:spcPct val="107200"/>
              </a:lnSpc>
            </a:pPr>
            <a:endParaRPr lang="en-US" sz="1400" b="1" dirty="0">
              <a:solidFill>
                <a:srgbClr val="D2232A"/>
              </a:solidFill>
              <a:latin typeface="Aptos"/>
            </a:endParaRPr>
          </a:p>
          <a:p>
            <a:pPr marL="12700" marR="5080">
              <a:lnSpc>
                <a:spcPct val="107200"/>
              </a:lnSpc>
            </a:pPr>
            <a:r>
              <a:rPr lang="en-US" sz="1400" b="1" err="1">
                <a:solidFill>
                  <a:srgbClr val="D2232A"/>
                </a:solidFill>
                <a:latin typeface="Aptos"/>
              </a:rPr>
              <a:t>Ulife</a:t>
            </a:r>
            <a:r>
              <a:rPr lang="en-US" sz="1400" b="1" dirty="0">
                <a:solidFill>
                  <a:srgbClr val="D2232A"/>
                </a:solidFill>
                <a:latin typeface="Aptos"/>
              </a:rPr>
              <a:t>:</a:t>
            </a:r>
          </a:p>
          <a:p>
            <a:pPr marL="12700" marR="5080">
              <a:lnSpc>
                <a:spcPct val="107200"/>
              </a:lnSpc>
            </a:pPr>
            <a:r>
              <a:rPr lang="en-US" sz="1400" b="1" dirty="0">
                <a:solidFill>
                  <a:srgbClr val="D2232A"/>
                </a:solidFill>
                <a:latin typeface="Aptos"/>
                <a:hlinkClick r:id="rId6"/>
              </a:rPr>
              <a:t>https://www.ulife.utoronto.ca/opportunities/list </a:t>
            </a:r>
            <a:endParaRPr lang="en-US" sz="1400" b="1">
              <a:solidFill>
                <a:srgbClr val="D2232A"/>
              </a:solidFill>
              <a:latin typeface="Aptos"/>
            </a:endParaRPr>
          </a:p>
          <a:p>
            <a:pPr marL="12700" marR="5080">
              <a:lnSpc>
                <a:spcPct val="107200"/>
              </a:lnSpc>
            </a:pPr>
            <a:endParaRPr lang="en-US" sz="1400" b="1" dirty="0">
              <a:solidFill>
                <a:srgbClr val="D2232A"/>
              </a:solidFill>
              <a:latin typeface="Aptos"/>
            </a:endParaRPr>
          </a:p>
          <a:p>
            <a:pPr marL="12700" marR="5080">
              <a:lnSpc>
                <a:spcPct val="107200"/>
              </a:lnSpc>
            </a:pPr>
            <a:r>
              <a:rPr lang="en-US" sz="1400" b="1" dirty="0">
                <a:solidFill>
                  <a:srgbClr val="D2232A"/>
                </a:solidFill>
                <a:latin typeface="Aptos"/>
              </a:rPr>
              <a:t>Awards explorer</a:t>
            </a:r>
          </a:p>
          <a:p>
            <a:pPr marL="12700" marR="5080">
              <a:lnSpc>
                <a:spcPct val="107200"/>
              </a:lnSpc>
            </a:pPr>
            <a:r>
              <a:rPr lang="en-US" sz="1400" b="1" dirty="0">
                <a:solidFill>
                  <a:srgbClr val="D2232A"/>
                </a:solidFill>
                <a:latin typeface="Aptos"/>
                <a:hlinkClick r:id="rId7"/>
              </a:rPr>
              <a:t>https://awardexplorer.utoronto.ca/</a:t>
            </a:r>
            <a:r>
              <a:rPr lang="en-US" sz="1400" b="1" dirty="0">
                <a:solidFill>
                  <a:srgbClr val="D2232A"/>
                </a:solidFill>
                <a:latin typeface="Aptos"/>
              </a:rPr>
              <a:t> </a:t>
            </a:r>
          </a:p>
          <a:p>
            <a:pPr marL="12700" marR="5080">
              <a:lnSpc>
                <a:spcPct val="107200"/>
              </a:lnSpc>
            </a:pPr>
            <a:br>
              <a:rPr lang="en-US" sz="1400" b="1" dirty="0">
                <a:solidFill>
                  <a:srgbClr val="D2232A"/>
                </a:solidFill>
                <a:latin typeface="Lettera Text Std" panose="020B0504020101020102" pitchFamily="34" charset="0"/>
              </a:rPr>
            </a:br>
            <a:br>
              <a:rPr lang="en-US" sz="1400" b="1" dirty="0">
                <a:solidFill>
                  <a:srgbClr val="D2232A"/>
                </a:solidFill>
                <a:latin typeface="Lettera Text Std" panose="020B0504020101020102" pitchFamily="34" charset="0"/>
              </a:rPr>
            </a:br>
            <a:endParaRPr lang="en-US" sz="1400" b="1">
              <a:solidFill>
                <a:srgbClr val="D2232A"/>
              </a:solidFill>
              <a:latin typeface="Aptos"/>
            </a:endParaRP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94076551"/>
      </p:ext>
    </p:extLst>
  </p:cSld>
  <p:clrMapOvr>
    <a:masterClrMapping/>
  </p:clrMapOvr>
  <mc:AlternateContent xmlns:mc="http://schemas.openxmlformats.org/markup-compatibility/2006" xmlns:p14="http://schemas.microsoft.com/office/powerpoint/2010/main">
    <mc:Choice Requires="p14">
      <p:transition spd="slow" p14:dur="2000" advTm="25602"/>
    </mc:Choice>
    <mc:Fallback xmlns="">
      <p:transition spd="slow" advTm="25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219200"/>
            <a:ext cx="4090489" cy="369332"/>
          </a:xfrm>
          <a:prstGeom prst="rect">
            <a:avLst/>
          </a:prstGeom>
        </p:spPr>
        <p:txBody>
          <a:bodyPr vert="horz" wrap="square" lIns="0" tIns="0" rIns="0" bIns="0" rtlCol="0" anchor="t">
            <a:spAutoFit/>
          </a:bodyPr>
          <a:lstStyle/>
          <a:p>
            <a:pPr marL="12700">
              <a:lnSpc>
                <a:spcPct val="100000"/>
              </a:lnSpc>
            </a:pPr>
            <a:r>
              <a:rPr lang="en-US" sz="2400" b="1" dirty="0">
                <a:solidFill>
                  <a:srgbClr val="C00000"/>
                </a:solidFill>
                <a:latin typeface="Aptos"/>
                <a:cs typeface="Lettera Text Std"/>
              </a:rPr>
              <a:t>Daniels Awards</a:t>
            </a:r>
            <a:endParaRPr sz="2400" dirty="0">
              <a:solidFill>
                <a:srgbClr val="C00000"/>
              </a:solidFill>
              <a:latin typeface="Aptos"/>
              <a:cs typeface="Lettera Text Std"/>
            </a:endParaRPr>
          </a:p>
        </p:txBody>
      </p:sp>
      <p:sp>
        <p:nvSpPr>
          <p:cNvPr id="3" name="object 3"/>
          <p:cNvSpPr txBox="1"/>
          <p:nvPr/>
        </p:nvSpPr>
        <p:spPr>
          <a:xfrm>
            <a:off x="465561" y="1981200"/>
            <a:ext cx="5064760" cy="4830553"/>
          </a:xfrm>
          <a:prstGeom prst="rect">
            <a:avLst/>
          </a:prstGeom>
        </p:spPr>
        <p:txBody>
          <a:bodyPr vert="horz" wrap="square" lIns="0" tIns="0" rIns="0" bIns="0" rtlCol="0" anchor="t">
            <a:spAutoFit/>
          </a:bodyPr>
          <a:lstStyle/>
          <a:p>
            <a:pPr marL="12700" marR="5080">
              <a:lnSpc>
                <a:spcPct val="107200"/>
              </a:lnSpc>
            </a:pPr>
            <a:r>
              <a:rPr lang="en-US" sz="1400" dirty="0">
                <a:latin typeface="Aptos"/>
              </a:rPr>
              <a:t>Full-time undergraduate students are eligible for Daniels awards:</a:t>
            </a:r>
          </a:p>
          <a:p>
            <a:pPr marL="12700" marR="5080">
              <a:lnSpc>
                <a:spcPct val="107200"/>
              </a:lnSpc>
            </a:pPr>
            <a:endParaRPr lang="en-US" sz="1400" dirty="0">
              <a:latin typeface="Aptos"/>
            </a:endParaRPr>
          </a:p>
          <a:p>
            <a:pPr marL="298450" marR="5080" indent="-285750">
              <a:lnSpc>
                <a:spcPct val="107200"/>
              </a:lnSpc>
              <a:buFont typeface="Arial" panose="020B0604020202020204" pitchFamily="34" charset="0"/>
              <a:buChar char="•"/>
            </a:pPr>
            <a:r>
              <a:rPr lang="en-US" sz="1400" dirty="0">
                <a:latin typeface="Aptos"/>
              </a:rPr>
              <a:t>Admissions – offers already made as part of admissions offer</a:t>
            </a:r>
          </a:p>
          <a:p>
            <a:pPr marL="298450" marR="5080" indent="-285750">
              <a:lnSpc>
                <a:spcPct val="107200"/>
              </a:lnSpc>
              <a:buFont typeface="Arial" panose="020B0604020202020204" pitchFamily="34" charset="0"/>
              <a:buChar char="•"/>
            </a:pPr>
            <a:r>
              <a:rPr lang="en-US" sz="1400" dirty="0">
                <a:latin typeface="Aptos"/>
              </a:rPr>
              <a:t>In-course – while registered at Daniels</a:t>
            </a:r>
          </a:p>
          <a:p>
            <a:pPr marL="298450" marR="5080" indent="-285750">
              <a:lnSpc>
                <a:spcPct val="107200"/>
              </a:lnSpc>
              <a:buFont typeface="Arial" panose="020B0604020202020204" pitchFamily="34" charset="0"/>
              <a:buChar char="•"/>
            </a:pPr>
            <a:r>
              <a:rPr lang="en-US" sz="1400" dirty="0">
                <a:latin typeface="Aptos"/>
              </a:rPr>
              <a:t>Graduating</a:t>
            </a:r>
          </a:p>
          <a:p>
            <a:pPr marL="298450" marR="5080" indent="-285750">
              <a:lnSpc>
                <a:spcPct val="107200"/>
              </a:lnSpc>
              <a:buFont typeface="Arial" panose="020B0604020202020204" pitchFamily="34" charset="0"/>
              <a:buChar char="•"/>
            </a:pPr>
            <a:endParaRPr lang="en-US" sz="1400" dirty="0">
              <a:latin typeface="Aptos"/>
            </a:endParaRPr>
          </a:p>
          <a:p>
            <a:pPr marL="12700" marR="5080">
              <a:lnSpc>
                <a:spcPct val="107200"/>
              </a:lnSpc>
            </a:pPr>
            <a:r>
              <a:rPr lang="en-US" sz="1400" dirty="0">
                <a:latin typeface="Aptos"/>
              </a:rPr>
              <a:t>Awards available for both merit and financial need.</a:t>
            </a:r>
          </a:p>
          <a:p>
            <a:pPr marL="12700" marR="5080">
              <a:lnSpc>
                <a:spcPct val="107200"/>
              </a:lnSpc>
            </a:pPr>
            <a:endParaRPr lang="en-US" sz="1400" dirty="0">
              <a:latin typeface="Aptos"/>
            </a:endParaRPr>
          </a:p>
          <a:p>
            <a:pPr marL="12700" marR="5080">
              <a:lnSpc>
                <a:spcPct val="107200"/>
              </a:lnSpc>
            </a:pPr>
            <a:r>
              <a:rPr lang="en-US" sz="1400" dirty="0">
                <a:latin typeface="Aptos"/>
              </a:rPr>
              <a:t>Most awards do not need applications. If applications are required, students will get a Call for Applications via their utoronto.ca email account.</a:t>
            </a:r>
          </a:p>
          <a:p>
            <a:pPr marL="298450" marR="5080" indent="-285750">
              <a:lnSpc>
                <a:spcPct val="107200"/>
              </a:lnSpc>
              <a:buFont typeface="Arial" panose="020B0604020202020204" pitchFamily="34" charset="0"/>
              <a:buChar char="•"/>
            </a:pPr>
            <a:endParaRPr lang="en-US" sz="1400" dirty="0">
              <a:latin typeface="Aptos"/>
            </a:endParaRPr>
          </a:p>
          <a:p>
            <a:pPr marL="12700" marR="5080">
              <a:lnSpc>
                <a:spcPct val="107200"/>
              </a:lnSpc>
            </a:pPr>
            <a:r>
              <a:rPr lang="en-US" sz="1400" dirty="0">
                <a:solidFill>
                  <a:srgbClr val="D2232A"/>
                </a:solidFill>
                <a:latin typeface="Aptos"/>
              </a:rPr>
              <a:t>Learn more</a:t>
            </a:r>
            <a:r>
              <a:rPr lang="en-US" sz="1400" dirty="0">
                <a:latin typeface="Aptos"/>
              </a:rPr>
              <a:t>:</a:t>
            </a:r>
            <a:br>
              <a:rPr lang="en-US" sz="1400" dirty="0">
                <a:latin typeface="Aptos"/>
              </a:rPr>
            </a:br>
            <a:endParaRPr lang="en-US" sz="1400">
              <a:latin typeface="Aptos"/>
            </a:endParaRPr>
          </a:p>
          <a:p>
            <a:pPr marL="12700" marR="5080">
              <a:lnSpc>
                <a:spcPct val="107200"/>
              </a:lnSpc>
            </a:pPr>
            <a:r>
              <a:rPr lang="en-US" sz="1400" dirty="0">
                <a:latin typeface="Aptos"/>
                <a:hlinkClick r:id="rId5"/>
              </a:rPr>
              <a:t>https://www.daniels.utoronto.ca/undergraduate-awards</a:t>
            </a:r>
            <a:r>
              <a:rPr lang="en-US" sz="1400" dirty="0">
                <a:latin typeface="Aptos"/>
              </a:rPr>
              <a:t> </a:t>
            </a:r>
            <a:endParaRPr lang="en-US" sz="1400">
              <a:latin typeface="Aptos"/>
            </a:endParaRPr>
          </a:p>
          <a:p>
            <a:pPr marL="12700" marR="5080">
              <a:lnSpc>
                <a:spcPct val="107200"/>
              </a:lnSpc>
            </a:pPr>
            <a:endParaRPr lang="en-US" sz="1400" dirty="0">
              <a:latin typeface="Aptos"/>
            </a:endParaRPr>
          </a:p>
          <a:p>
            <a:pPr marL="12700" marR="5080">
              <a:lnSpc>
                <a:spcPct val="107200"/>
              </a:lnSpc>
            </a:pPr>
            <a:endParaRPr lang="en-US" sz="1400" dirty="0">
              <a:latin typeface="Aptos"/>
            </a:endParaRPr>
          </a:p>
          <a:p>
            <a:pPr marL="12700" marR="5080">
              <a:lnSpc>
                <a:spcPct val="107200"/>
              </a:lnSpc>
            </a:pPr>
            <a:endParaRPr lang="en-US" sz="1400" dirty="0">
              <a:latin typeface="Aptos"/>
            </a:endParaRPr>
          </a:p>
          <a:p>
            <a:pPr marL="12700" marR="5080">
              <a:lnSpc>
                <a:spcPct val="107200"/>
              </a:lnSpc>
            </a:pPr>
            <a:endParaRPr lang="en-US" sz="1400" dirty="0">
              <a:latin typeface="Aptos"/>
            </a:endParaRPr>
          </a:p>
          <a:p>
            <a:pPr marL="12700" marR="5080">
              <a:lnSpc>
                <a:spcPct val="107200"/>
              </a:lnSpc>
            </a:pPr>
            <a:endParaRPr lang="en-US" sz="1400" dirty="0">
              <a:latin typeface="Aptos"/>
            </a:endParaRPr>
          </a:p>
          <a:p>
            <a:pPr marL="12700" marR="5080">
              <a:lnSpc>
                <a:spcPct val="107200"/>
              </a:lnSpc>
            </a:pPr>
            <a:endParaRPr lang="en-US" sz="1400" dirty="0">
              <a:latin typeface="Aptos"/>
            </a:endParaRP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9326780"/>
      </p:ext>
    </p:extLst>
  </p:cSld>
  <p:clrMapOvr>
    <a:masterClrMapping/>
  </p:clrMapOvr>
  <mc:AlternateContent xmlns:mc="http://schemas.openxmlformats.org/markup-compatibility/2006" xmlns:p14="http://schemas.microsoft.com/office/powerpoint/2010/main">
    <mc:Choice Requires="p14">
      <p:transition spd="slow" p14:dur="2000" advTm="26663"/>
    </mc:Choice>
    <mc:Fallback xmlns="">
      <p:transition spd="slow" advTm="26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303338"/>
            <a:ext cx="4090489" cy="369332"/>
          </a:xfrm>
          <a:prstGeom prst="rect">
            <a:avLst/>
          </a:prstGeom>
        </p:spPr>
        <p:txBody>
          <a:bodyPr vert="horz" wrap="square" lIns="0" tIns="0" rIns="0" bIns="0" rtlCol="0" anchor="t">
            <a:spAutoFit/>
          </a:bodyPr>
          <a:lstStyle/>
          <a:p>
            <a:pPr marL="12700">
              <a:lnSpc>
                <a:spcPct val="100000"/>
              </a:lnSpc>
            </a:pPr>
            <a:r>
              <a:rPr lang="en-US" sz="2400" b="1" dirty="0">
                <a:solidFill>
                  <a:srgbClr val="C00000"/>
                </a:solidFill>
                <a:latin typeface="Lettera Text Std"/>
                <a:cs typeface="Lettera Text Std"/>
              </a:rPr>
              <a:t>Daniels Grants</a:t>
            </a:r>
            <a:endParaRPr sz="2400" dirty="0">
              <a:solidFill>
                <a:srgbClr val="C00000"/>
              </a:solidFill>
              <a:latin typeface="Lettera Text Std"/>
              <a:cs typeface="Lettera Text Std"/>
            </a:endParaRPr>
          </a:p>
        </p:txBody>
      </p:sp>
      <p:sp>
        <p:nvSpPr>
          <p:cNvPr id="3" name="object 3"/>
          <p:cNvSpPr txBox="1"/>
          <p:nvPr/>
        </p:nvSpPr>
        <p:spPr>
          <a:xfrm>
            <a:off x="444500" y="2070334"/>
            <a:ext cx="5064760" cy="2996654"/>
          </a:xfrm>
          <a:prstGeom prst="rect">
            <a:avLst/>
          </a:prstGeom>
        </p:spPr>
        <p:txBody>
          <a:bodyPr vert="horz" wrap="square" lIns="0" tIns="0" rIns="0" bIns="0" rtlCol="0" anchor="t">
            <a:spAutoFit/>
          </a:bodyPr>
          <a:lstStyle/>
          <a:p>
            <a:pPr marL="12700" marR="5080">
              <a:lnSpc>
                <a:spcPct val="107200"/>
              </a:lnSpc>
            </a:pPr>
            <a:r>
              <a:rPr lang="en-US" sz="1400" dirty="0">
                <a:latin typeface="Aptos"/>
              </a:rPr>
              <a:t>In cases of exceptional need, full-time students receiving OSAP, out-of-province, or First Nations funding may apply for Daniels grants starting in October of each year.</a:t>
            </a:r>
          </a:p>
          <a:p>
            <a:pPr marL="12700" marR="5080">
              <a:lnSpc>
                <a:spcPct val="107200"/>
              </a:lnSpc>
            </a:pPr>
            <a:endParaRPr lang="en-US" sz="1400" dirty="0">
              <a:latin typeface="Aptos"/>
            </a:endParaRPr>
          </a:p>
          <a:p>
            <a:pPr marL="12700" marR="5080">
              <a:lnSpc>
                <a:spcPct val="107200"/>
              </a:lnSpc>
            </a:pPr>
            <a:r>
              <a:rPr lang="en-US" sz="1400" dirty="0">
                <a:latin typeface="Aptos"/>
              </a:rPr>
              <a:t>Completed grant applications are submitted to the Office of the Registrar and Student Services</a:t>
            </a:r>
          </a:p>
          <a:p>
            <a:pPr marL="298450" marR="5080" indent="-285750">
              <a:lnSpc>
                <a:spcPct val="107200"/>
              </a:lnSpc>
              <a:buFont typeface="Arial" panose="020B0604020202020204" pitchFamily="34" charset="0"/>
              <a:buChar char="•"/>
            </a:pPr>
            <a:r>
              <a:rPr lang="en-US" sz="1400" dirty="0">
                <a:latin typeface="Aptos"/>
              </a:rPr>
              <a:t>By </a:t>
            </a:r>
            <a:r>
              <a:rPr lang="en-US" sz="1400" dirty="0">
                <a:solidFill>
                  <a:srgbClr val="C00000"/>
                </a:solidFill>
                <a:latin typeface="Aptos"/>
              </a:rPr>
              <a:t>November 1</a:t>
            </a:r>
            <a:r>
              <a:rPr lang="en-US" sz="1400" dirty="0">
                <a:latin typeface="Aptos"/>
              </a:rPr>
              <a:t> for the fall session</a:t>
            </a:r>
          </a:p>
          <a:p>
            <a:pPr marL="298450" marR="5080" indent="-285750">
              <a:lnSpc>
                <a:spcPct val="107200"/>
              </a:lnSpc>
              <a:buFont typeface="Arial" panose="020B0604020202020204" pitchFamily="34" charset="0"/>
              <a:buChar char="•"/>
            </a:pPr>
            <a:r>
              <a:rPr lang="en-US" sz="1400" dirty="0">
                <a:latin typeface="Aptos"/>
              </a:rPr>
              <a:t>By </a:t>
            </a:r>
            <a:r>
              <a:rPr lang="en-US" sz="1400" dirty="0">
                <a:solidFill>
                  <a:srgbClr val="C00000"/>
                </a:solidFill>
                <a:latin typeface="Aptos"/>
              </a:rPr>
              <a:t>March 1</a:t>
            </a:r>
            <a:r>
              <a:rPr lang="en-US" sz="1400" dirty="0">
                <a:latin typeface="Aptos"/>
              </a:rPr>
              <a:t> for the winter session. </a:t>
            </a:r>
            <a:endParaRPr lang="en-US" sz="1400">
              <a:latin typeface="Aptos"/>
            </a:endParaRPr>
          </a:p>
          <a:p>
            <a:pPr marL="12700" marR="5080">
              <a:lnSpc>
                <a:spcPct val="107200"/>
              </a:lnSpc>
            </a:pPr>
            <a:endParaRPr lang="en-US" sz="1400" dirty="0">
              <a:latin typeface="Aptos"/>
            </a:endParaRPr>
          </a:p>
          <a:p>
            <a:pPr marL="12700" marR="5080">
              <a:lnSpc>
                <a:spcPct val="107200"/>
              </a:lnSpc>
            </a:pPr>
            <a:r>
              <a:rPr lang="en-US" sz="1400" dirty="0">
                <a:latin typeface="Aptos"/>
              </a:rPr>
              <a:t>We advise that students make an appointment to discuss their completed application.</a:t>
            </a:r>
          </a:p>
          <a:p>
            <a:pPr marL="12700" marR="5080">
              <a:lnSpc>
                <a:spcPct val="107200"/>
              </a:lnSpc>
            </a:pPr>
            <a:endParaRPr lang="en-US" sz="1400" dirty="0">
              <a:latin typeface="Aptos"/>
            </a:endParaRPr>
          </a:p>
          <a:p>
            <a:pPr marL="12700" marR="5080">
              <a:lnSpc>
                <a:spcPct val="107200"/>
              </a:lnSpc>
            </a:pPr>
            <a:r>
              <a:rPr lang="en-US" sz="1400" dirty="0">
                <a:latin typeface="Aptos"/>
              </a:rPr>
              <a:t>Online applications will be available in the fall.</a:t>
            </a: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1490065"/>
      </p:ext>
    </p:extLst>
  </p:cSld>
  <p:clrMapOvr>
    <a:masterClrMapping/>
  </p:clrMapOvr>
  <mc:AlternateContent xmlns:mc="http://schemas.openxmlformats.org/markup-compatibility/2006" xmlns:p14="http://schemas.microsoft.com/office/powerpoint/2010/main">
    <mc:Choice Requires="p14">
      <p:transition spd="slow" p14:dur="2000" advTm="23418"/>
    </mc:Choice>
    <mc:Fallback xmlns="">
      <p:transition spd="slow" advTm="23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6737" y="1154061"/>
            <a:ext cx="4090489" cy="369332"/>
          </a:xfrm>
          <a:prstGeom prst="rect">
            <a:avLst/>
          </a:prstGeom>
        </p:spPr>
        <p:txBody>
          <a:bodyPr vert="horz" wrap="square" lIns="0" tIns="0" rIns="0" bIns="0" rtlCol="0" anchor="t">
            <a:spAutoFit/>
          </a:bodyPr>
          <a:lstStyle/>
          <a:p>
            <a:pPr marL="12700">
              <a:lnSpc>
                <a:spcPct val="100000"/>
              </a:lnSpc>
            </a:pPr>
            <a:r>
              <a:rPr lang="en-US" sz="2400" b="1" dirty="0">
                <a:solidFill>
                  <a:srgbClr val="C00000"/>
                </a:solidFill>
                <a:latin typeface="Aptos"/>
                <a:cs typeface="Lettera Text Std"/>
              </a:rPr>
              <a:t>Employment</a:t>
            </a:r>
          </a:p>
        </p:txBody>
      </p:sp>
      <p:sp>
        <p:nvSpPr>
          <p:cNvPr id="3" name="object 3"/>
          <p:cNvSpPr txBox="1"/>
          <p:nvPr/>
        </p:nvSpPr>
        <p:spPr>
          <a:xfrm>
            <a:off x="523067" y="1694575"/>
            <a:ext cx="5064760" cy="4149213"/>
          </a:xfrm>
          <a:prstGeom prst="rect">
            <a:avLst/>
          </a:prstGeom>
        </p:spPr>
        <p:txBody>
          <a:bodyPr vert="horz" wrap="square" lIns="0" tIns="0" rIns="0" bIns="0" rtlCol="0" anchor="t">
            <a:spAutoFit/>
          </a:bodyPr>
          <a:lstStyle/>
          <a:p>
            <a:pPr marL="12700" marR="5080">
              <a:lnSpc>
                <a:spcPct val="107200"/>
              </a:lnSpc>
            </a:pPr>
            <a:r>
              <a:rPr lang="en-US" sz="1400" dirty="0">
                <a:latin typeface="Aptos"/>
              </a:rPr>
              <a:t>Full-time summer employment</a:t>
            </a:r>
          </a:p>
          <a:p>
            <a:pPr marL="298450" marR="5080" indent="-285750">
              <a:lnSpc>
                <a:spcPct val="107200"/>
              </a:lnSpc>
              <a:buFont typeface="Arial" panose="020B0604020202020204" pitchFamily="34" charset="0"/>
              <a:buChar char="•"/>
            </a:pPr>
            <a:r>
              <a:rPr lang="en-US" sz="1400" dirty="0">
                <a:latin typeface="Aptos"/>
              </a:rPr>
              <a:t>an excellent way to help fund your studies. </a:t>
            </a:r>
          </a:p>
          <a:p>
            <a:pPr marL="298450" marR="5080" indent="-285750">
              <a:lnSpc>
                <a:spcPct val="107200"/>
              </a:lnSpc>
              <a:buFont typeface="Arial" panose="020B0604020202020204" pitchFamily="34" charset="0"/>
              <a:buChar char="•"/>
            </a:pPr>
            <a:r>
              <a:rPr lang="en-US" sz="1400" dirty="0">
                <a:latin typeface="Aptos"/>
              </a:rPr>
              <a:t>expectation for OSAP, UTAPS, and Daniels Grants. If you are unable to find work during the summer, keep a weekly log of your search efforts.</a:t>
            </a:r>
            <a:br>
              <a:rPr lang="en-US" sz="1400" dirty="0">
                <a:latin typeface="Aptos"/>
              </a:rPr>
            </a:br>
            <a:endParaRPr lang="en-US" sz="1400" dirty="0">
              <a:latin typeface="Aptos"/>
            </a:endParaRPr>
          </a:p>
          <a:p>
            <a:pPr marL="12700" marR="5080">
              <a:lnSpc>
                <a:spcPct val="107200"/>
              </a:lnSpc>
            </a:pPr>
            <a:r>
              <a:rPr lang="en-US" sz="1400" dirty="0">
                <a:latin typeface="Aptos"/>
              </a:rPr>
              <a:t>Part-time employment during the academic year (work-study program)</a:t>
            </a:r>
          </a:p>
          <a:p>
            <a:pPr marL="298450" marR="5080" indent="-285750">
              <a:lnSpc>
                <a:spcPct val="107200"/>
              </a:lnSpc>
              <a:buFont typeface="Arial" panose="020B0604020202020204" pitchFamily="34" charset="0"/>
              <a:buChar char="•"/>
            </a:pPr>
            <a:r>
              <a:rPr lang="en-US" sz="1400" dirty="0">
                <a:latin typeface="Aptos"/>
              </a:rPr>
              <a:t>Consider working 10-12 hours per week or fewer so that you have time for schoolwork and other activities  </a:t>
            </a:r>
          </a:p>
          <a:p>
            <a:pPr marL="298450" marR="5080" indent="-285750">
              <a:lnSpc>
                <a:spcPct val="107200"/>
              </a:lnSpc>
              <a:buFont typeface="Arial" panose="020B0604020202020204" pitchFamily="34" charset="0"/>
              <a:buChar char="•"/>
            </a:pPr>
            <a:r>
              <a:rPr lang="en-US" sz="1400" dirty="0">
                <a:latin typeface="Aptos"/>
              </a:rPr>
              <a:t>The university offers some on-campus employment opportunities through the work-study program</a:t>
            </a:r>
          </a:p>
          <a:p>
            <a:pPr marL="12700" marR="5080">
              <a:lnSpc>
                <a:spcPct val="107200"/>
              </a:lnSpc>
            </a:pPr>
            <a:endParaRPr lang="en-US" sz="1400" dirty="0">
              <a:latin typeface="Aptos"/>
            </a:endParaRPr>
          </a:p>
          <a:p>
            <a:pPr marL="12700" marR="5080">
              <a:lnSpc>
                <a:spcPct val="107200"/>
              </a:lnSpc>
            </a:pPr>
            <a:r>
              <a:rPr lang="en-US" sz="1400" b="1" dirty="0">
                <a:solidFill>
                  <a:srgbClr val="D2232A"/>
                </a:solidFill>
                <a:latin typeface="Aptos"/>
              </a:rPr>
              <a:t>Learn more</a:t>
            </a:r>
            <a:r>
              <a:rPr lang="en-US" sz="1400" b="1" dirty="0">
                <a:latin typeface="Aptos"/>
              </a:rPr>
              <a:t>:</a:t>
            </a:r>
            <a:endParaRPr lang="en-US" sz="1400" b="1">
              <a:latin typeface="Aptos"/>
            </a:endParaRPr>
          </a:p>
          <a:p>
            <a:pPr marL="12700" marR="5080">
              <a:lnSpc>
                <a:spcPct val="107200"/>
              </a:lnSpc>
            </a:pPr>
            <a:endParaRPr lang="en-US" sz="1400" dirty="0">
              <a:latin typeface="Aptos"/>
            </a:endParaRPr>
          </a:p>
          <a:p>
            <a:pPr marL="12700" marR="5080">
              <a:lnSpc>
                <a:spcPct val="107200"/>
              </a:lnSpc>
            </a:pPr>
            <a:r>
              <a:rPr lang="en-US" sz="1400" dirty="0">
                <a:latin typeface="Aptos"/>
              </a:rPr>
              <a:t>U of T Career Exploration &amp; Education</a:t>
            </a:r>
          </a:p>
          <a:p>
            <a:pPr marL="12700" marR="5080">
              <a:lnSpc>
                <a:spcPct val="107200"/>
              </a:lnSpc>
            </a:pPr>
            <a:r>
              <a:rPr lang="en-US" sz="1400" dirty="0">
                <a:solidFill>
                  <a:srgbClr val="D2232A"/>
                </a:solidFill>
                <a:latin typeface="Aptos"/>
                <a:hlinkClick r:id="rId5"/>
              </a:rPr>
              <a:t>studentlife.utoronto.ca/cc</a:t>
            </a:r>
            <a:endParaRPr lang="en-US" sz="1400" dirty="0">
              <a:solidFill>
                <a:srgbClr val="D2232A"/>
              </a:solidFill>
              <a:latin typeface="Aptos"/>
            </a:endParaRPr>
          </a:p>
          <a:p>
            <a:pPr marL="12700" marR="5080">
              <a:lnSpc>
                <a:spcPct val="107200"/>
              </a:lnSpc>
            </a:pPr>
            <a:endParaRPr lang="en-US" sz="1400" dirty="0">
              <a:latin typeface="Aptos"/>
            </a:endParaRP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1636965"/>
      </p:ext>
    </p:extLst>
  </p:cSld>
  <p:clrMapOvr>
    <a:masterClrMapping/>
  </p:clrMapOvr>
  <mc:AlternateContent xmlns:mc="http://schemas.openxmlformats.org/markup-compatibility/2006" xmlns:p14="http://schemas.microsoft.com/office/powerpoint/2010/main">
    <mc:Choice Requires="p14">
      <p:transition spd="slow" p14:dur="2000" advTm="19194"/>
    </mc:Choice>
    <mc:Fallback xmlns="">
      <p:transition spd="slow" advTm="19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326198"/>
            <a:ext cx="4090489" cy="369332"/>
          </a:xfrm>
          <a:prstGeom prst="rect">
            <a:avLst/>
          </a:prstGeom>
        </p:spPr>
        <p:txBody>
          <a:bodyPr vert="horz" wrap="square" lIns="0" tIns="0" rIns="0" bIns="0" rtlCol="0" anchor="t">
            <a:spAutoFit/>
          </a:bodyPr>
          <a:lstStyle/>
          <a:p>
            <a:pPr marL="12700">
              <a:lnSpc>
                <a:spcPct val="100000"/>
              </a:lnSpc>
            </a:pPr>
            <a:r>
              <a:rPr lang="en-US" sz="2400" b="1" dirty="0">
                <a:solidFill>
                  <a:srgbClr val="C00000"/>
                </a:solidFill>
                <a:latin typeface="Aptos"/>
                <a:cs typeface="Lettera Text Std"/>
              </a:rPr>
              <a:t>Student Line of Credit</a:t>
            </a:r>
            <a:endParaRPr lang="en-US" sz="2400" dirty="0">
              <a:solidFill>
                <a:srgbClr val="000000"/>
              </a:solidFill>
              <a:latin typeface="Aptos"/>
              <a:cs typeface="Lettera Text Std"/>
            </a:endParaRPr>
          </a:p>
        </p:txBody>
      </p:sp>
      <p:sp>
        <p:nvSpPr>
          <p:cNvPr id="3" name="object 3"/>
          <p:cNvSpPr txBox="1"/>
          <p:nvPr/>
        </p:nvSpPr>
        <p:spPr>
          <a:xfrm>
            <a:off x="444500" y="1981200"/>
            <a:ext cx="5064760" cy="2525435"/>
          </a:xfrm>
          <a:prstGeom prst="rect">
            <a:avLst/>
          </a:prstGeom>
        </p:spPr>
        <p:txBody>
          <a:bodyPr vert="horz" wrap="square" lIns="0" tIns="0" rIns="0" bIns="0" rtlCol="0" anchor="t">
            <a:spAutoFit/>
          </a:bodyPr>
          <a:lstStyle/>
          <a:p>
            <a:pPr marL="298450" marR="5080" indent="-285750">
              <a:lnSpc>
                <a:spcPct val="107200"/>
              </a:lnSpc>
              <a:buFont typeface="Arial" panose="020B0604020202020204" pitchFamily="34" charset="0"/>
              <a:buChar char="•"/>
            </a:pPr>
            <a:r>
              <a:rPr lang="en-US" sz="1400" dirty="0">
                <a:latin typeface="Aptos"/>
              </a:rPr>
              <a:t>Alternative if government student funding is insufficient or not available</a:t>
            </a:r>
            <a:br>
              <a:rPr lang="en-US" sz="1400" dirty="0">
                <a:latin typeface="Aptos"/>
              </a:rPr>
            </a:br>
            <a:endParaRPr lang="en-US" sz="1400">
              <a:latin typeface="Aptos"/>
            </a:endParaRPr>
          </a:p>
          <a:p>
            <a:pPr marL="298450" marR="5080" indent="-285750">
              <a:lnSpc>
                <a:spcPct val="107200"/>
              </a:lnSpc>
              <a:buFont typeface="Arial" panose="020B0604020202020204" pitchFamily="34" charset="0"/>
              <a:buChar char="•"/>
            </a:pPr>
            <a:r>
              <a:rPr lang="en-US" sz="1400" dirty="0">
                <a:latin typeface="Aptos"/>
              </a:rPr>
              <a:t>Needed: a co-signer with excellent Canadian credit history</a:t>
            </a:r>
            <a:br>
              <a:rPr lang="en-US" sz="1400" dirty="0">
                <a:latin typeface="Aptos"/>
              </a:rPr>
            </a:br>
            <a:endParaRPr lang="en-US" sz="1400">
              <a:latin typeface="Aptos"/>
            </a:endParaRPr>
          </a:p>
          <a:p>
            <a:pPr marL="298450" marR="5080" indent="-285750">
              <a:lnSpc>
                <a:spcPct val="107200"/>
              </a:lnSpc>
              <a:buFont typeface="Arial" panose="020B0604020202020204" pitchFamily="34" charset="0"/>
              <a:buChar char="•"/>
            </a:pPr>
            <a:r>
              <a:rPr lang="en-US" sz="1400" dirty="0">
                <a:latin typeface="Aptos"/>
              </a:rPr>
              <a:t>Repayment 6-12 months after leaving full-time studies. </a:t>
            </a:r>
            <a:endParaRPr lang="en-US" sz="1400">
              <a:latin typeface="Aptos"/>
            </a:endParaRPr>
          </a:p>
          <a:p>
            <a:pPr marL="12700" marR="5080">
              <a:lnSpc>
                <a:spcPct val="107200"/>
              </a:lnSpc>
            </a:pPr>
            <a:endParaRPr lang="en-US" sz="1400" dirty="0">
              <a:latin typeface="Aptos"/>
            </a:endParaRPr>
          </a:p>
          <a:p>
            <a:pPr marL="12700" marR="5080">
              <a:lnSpc>
                <a:spcPct val="107200"/>
              </a:lnSpc>
            </a:pPr>
            <a:r>
              <a:rPr lang="en-US" sz="1400" dirty="0">
                <a:solidFill>
                  <a:srgbClr val="D2232A"/>
                </a:solidFill>
                <a:latin typeface="Aptos"/>
              </a:rPr>
              <a:t>Learn more</a:t>
            </a:r>
            <a:r>
              <a:rPr lang="en-US" sz="1400" dirty="0">
                <a:latin typeface="Aptos"/>
              </a:rPr>
              <a:t>:</a:t>
            </a:r>
            <a:br>
              <a:rPr lang="en-US" sz="1400" dirty="0">
                <a:latin typeface="Aptos"/>
              </a:rPr>
            </a:br>
            <a:endParaRPr lang="en-US" sz="1400">
              <a:latin typeface="Aptos"/>
            </a:endParaRPr>
          </a:p>
          <a:p>
            <a:pPr marL="12700" marR="5080">
              <a:lnSpc>
                <a:spcPct val="107200"/>
              </a:lnSpc>
            </a:pPr>
            <a:r>
              <a:rPr lang="en-US" sz="1400" dirty="0">
                <a:latin typeface="Aptos"/>
              </a:rPr>
              <a:t>Speak with your bank/financial institution.</a:t>
            </a:r>
          </a:p>
          <a:p>
            <a:pPr marL="12700" marR="5080">
              <a:lnSpc>
                <a:spcPct val="107200"/>
              </a:lnSpc>
            </a:pPr>
            <a:endParaRPr lang="en-US" sz="1400" dirty="0">
              <a:latin typeface="Aptos"/>
            </a:endParaRP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6025308"/>
      </p:ext>
    </p:extLst>
  </p:cSld>
  <p:clrMapOvr>
    <a:masterClrMapping/>
  </p:clrMapOvr>
  <mc:AlternateContent xmlns:mc="http://schemas.openxmlformats.org/markup-compatibility/2006" xmlns:p14="http://schemas.microsoft.com/office/powerpoint/2010/main">
    <mc:Choice Requires="p14">
      <p:transition spd="slow" p14:dur="2000" advTm="25994"/>
    </mc:Choice>
    <mc:Fallback xmlns="">
      <p:transition spd="slow" advTm="2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5450" y="1118672"/>
            <a:ext cx="4090489" cy="369332"/>
          </a:xfrm>
          <a:prstGeom prst="rect">
            <a:avLst/>
          </a:prstGeom>
        </p:spPr>
        <p:txBody>
          <a:bodyPr vert="horz" wrap="square" lIns="0" tIns="0" rIns="0" bIns="0" rtlCol="0" anchor="t">
            <a:spAutoFit/>
          </a:bodyPr>
          <a:lstStyle/>
          <a:p>
            <a:pPr marL="12700">
              <a:lnSpc>
                <a:spcPct val="100000"/>
              </a:lnSpc>
            </a:pPr>
            <a:r>
              <a:rPr lang="en-US" sz="2400" b="1" dirty="0">
                <a:solidFill>
                  <a:srgbClr val="C00000"/>
                </a:solidFill>
                <a:latin typeface="Aptos"/>
                <a:cs typeface="Lettera Text Std"/>
              </a:rPr>
              <a:t>Other Sources</a:t>
            </a:r>
            <a:endParaRPr sz="2400" dirty="0">
              <a:solidFill>
                <a:srgbClr val="C00000"/>
              </a:solidFill>
              <a:latin typeface="Aptos"/>
              <a:cs typeface="Lettera Text Std"/>
            </a:endParaRPr>
          </a:p>
        </p:txBody>
      </p:sp>
      <p:sp>
        <p:nvSpPr>
          <p:cNvPr id="3" name="object 3"/>
          <p:cNvSpPr txBox="1"/>
          <p:nvPr/>
        </p:nvSpPr>
        <p:spPr>
          <a:xfrm>
            <a:off x="474980" y="1931580"/>
            <a:ext cx="5750560" cy="3227165"/>
          </a:xfrm>
          <a:prstGeom prst="rect">
            <a:avLst/>
          </a:prstGeom>
        </p:spPr>
        <p:txBody>
          <a:bodyPr vert="horz" wrap="square" lIns="0" tIns="0" rIns="0" bIns="0" rtlCol="0" anchor="t">
            <a:spAutoFit/>
          </a:bodyPr>
          <a:lstStyle/>
          <a:p>
            <a:pPr marL="12700" marR="5080">
              <a:lnSpc>
                <a:spcPct val="107200"/>
              </a:lnSpc>
            </a:pPr>
            <a:r>
              <a:rPr lang="en-US" sz="1400" dirty="0">
                <a:latin typeface="Aptos"/>
              </a:rPr>
              <a:t>External Scholarships &amp; Bursaries</a:t>
            </a:r>
          </a:p>
          <a:p>
            <a:pPr marL="298450" marR="5080" indent="-285750">
              <a:lnSpc>
                <a:spcPct val="107200"/>
              </a:lnSpc>
              <a:buFont typeface="Arial"/>
              <a:buChar char="•"/>
            </a:pPr>
            <a:r>
              <a:rPr lang="en-US" sz="1400" dirty="0">
                <a:solidFill>
                  <a:srgbClr val="D2232A"/>
                </a:solidFill>
                <a:latin typeface="Aptos"/>
              </a:rPr>
              <a:t>https://yconic.com</a:t>
            </a:r>
          </a:p>
          <a:p>
            <a:pPr marL="298450" marR="5080" indent="-285750">
              <a:lnSpc>
                <a:spcPct val="107200"/>
              </a:lnSpc>
              <a:buFont typeface="Arial"/>
              <a:buChar char="•"/>
            </a:pPr>
            <a:r>
              <a:rPr lang="en-US" sz="1400" dirty="0">
                <a:solidFill>
                  <a:srgbClr val="D2232A"/>
                </a:solidFill>
                <a:latin typeface="Aptos"/>
              </a:rPr>
              <a:t>scholarshipscanada.com</a:t>
            </a:r>
          </a:p>
          <a:p>
            <a:pPr marL="12700" marR="5080">
              <a:lnSpc>
                <a:spcPct val="107200"/>
              </a:lnSpc>
            </a:pPr>
            <a:endParaRPr lang="en-US" sz="1400" dirty="0">
              <a:latin typeface="Aptos"/>
            </a:endParaRPr>
          </a:p>
          <a:p>
            <a:pPr marL="12700" marR="5080">
              <a:lnSpc>
                <a:spcPct val="107200"/>
              </a:lnSpc>
            </a:pPr>
            <a:r>
              <a:rPr lang="en-US" sz="1400" dirty="0">
                <a:latin typeface="Aptos"/>
              </a:rPr>
              <a:t>National Student Loans Service Centre</a:t>
            </a:r>
          </a:p>
          <a:p>
            <a:pPr marL="298450" marR="5080" indent="-285750">
              <a:lnSpc>
                <a:spcPct val="107200"/>
              </a:lnSpc>
              <a:buFont typeface="Arial"/>
              <a:buChar char="•"/>
            </a:pPr>
            <a:r>
              <a:rPr lang="en-US" sz="1400" dirty="0">
                <a:solidFill>
                  <a:srgbClr val="D2232A"/>
                </a:solidFill>
                <a:latin typeface="Aptos"/>
              </a:rPr>
              <a:t>canlearn.ca</a:t>
            </a:r>
          </a:p>
          <a:p>
            <a:pPr marL="12700" marR="5080">
              <a:lnSpc>
                <a:spcPct val="107200"/>
              </a:lnSpc>
            </a:pPr>
            <a:endParaRPr lang="en-US" sz="1400" dirty="0">
              <a:latin typeface="Aptos"/>
            </a:endParaRPr>
          </a:p>
          <a:p>
            <a:pPr marL="12700" marR="5080">
              <a:lnSpc>
                <a:spcPct val="107200"/>
              </a:lnSpc>
            </a:pPr>
            <a:r>
              <a:rPr lang="en-US" sz="1400" dirty="0">
                <a:latin typeface="Aptos"/>
              </a:rPr>
              <a:t>Community Resources</a:t>
            </a:r>
          </a:p>
          <a:p>
            <a:pPr marL="298450" marR="5080" indent="-285750">
              <a:lnSpc>
                <a:spcPct val="107200"/>
              </a:lnSpc>
              <a:buFont typeface="Arial"/>
              <a:buChar char="•"/>
            </a:pPr>
            <a:r>
              <a:rPr lang="en-US" sz="1400" dirty="0">
                <a:solidFill>
                  <a:srgbClr val="D2232A"/>
                </a:solidFill>
                <a:latin typeface="Aptos"/>
              </a:rPr>
              <a:t>Rotary Club, Lions Club, other associations</a:t>
            </a:r>
          </a:p>
          <a:p>
            <a:pPr marL="298450" marR="5080" indent="-285750">
              <a:lnSpc>
                <a:spcPct val="107200"/>
              </a:lnSpc>
              <a:buFont typeface="Arial"/>
              <a:buChar char="•"/>
            </a:pPr>
            <a:r>
              <a:rPr lang="en-US" sz="1400" dirty="0">
                <a:solidFill>
                  <a:srgbClr val="D2232A"/>
                </a:solidFill>
                <a:latin typeface="Aptos"/>
              </a:rPr>
              <a:t>Charitable Organizations</a:t>
            </a:r>
          </a:p>
          <a:p>
            <a:pPr marL="298450" marR="5080" indent="-285750">
              <a:lnSpc>
                <a:spcPct val="107200"/>
              </a:lnSpc>
              <a:buFont typeface="Arial"/>
              <a:buChar char="•"/>
            </a:pPr>
            <a:r>
              <a:rPr lang="en-US" sz="1400" dirty="0">
                <a:solidFill>
                  <a:srgbClr val="D2232A"/>
                </a:solidFill>
                <a:latin typeface="Aptos"/>
              </a:rPr>
              <a:t>Parent’s/student’s place of employment</a:t>
            </a:r>
          </a:p>
          <a:p>
            <a:pPr marL="298450" marR="5080" indent="-285750">
              <a:lnSpc>
                <a:spcPct val="107200"/>
              </a:lnSpc>
              <a:buFont typeface="Arial"/>
              <a:buChar char="•"/>
            </a:pPr>
            <a:endParaRPr lang="en-US" sz="1400" dirty="0">
              <a:solidFill>
                <a:srgbClr val="D2232A"/>
              </a:solidFill>
              <a:latin typeface="Aptos"/>
            </a:endParaRPr>
          </a:p>
          <a:p>
            <a:pPr marL="298450" marR="5080" indent="-285750">
              <a:lnSpc>
                <a:spcPct val="107200"/>
              </a:lnSpc>
              <a:buFont typeface="Arial"/>
              <a:buChar char="•"/>
            </a:pPr>
            <a:r>
              <a:rPr lang="en-US" sz="1400" dirty="0">
                <a:solidFill>
                  <a:srgbClr val="D2232A"/>
                </a:solidFill>
                <a:latin typeface="Aptos"/>
              </a:rPr>
              <a:t>Financial Consumer Agency of Canada</a:t>
            </a:r>
          </a:p>
          <a:p>
            <a:pPr marL="298450" marR="5080" indent="-285750">
              <a:lnSpc>
                <a:spcPct val="107200"/>
              </a:lnSpc>
              <a:buFont typeface="Arial"/>
              <a:buChar char="•"/>
            </a:pPr>
            <a:r>
              <a:rPr lang="en-US" sz="1400" dirty="0">
                <a:solidFill>
                  <a:srgbClr val="D2232A"/>
                </a:solidFill>
                <a:latin typeface="Aptos"/>
              </a:rPr>
              <a:t>Credit Counselling Canada</a:t>
            </a: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577012"/>
      </p:ext>
    </p:extLst>
  </p:cSld>
  <p:clrMapOvr>
    <a:masterClrMapping/>
  </p:clrMapOvr>
  <mc:AlternateContent xmlns:mc="http://schemas.openxmlformats.org/markup-compatibility/2006" xmlns:p14="http://schemas.microsoft.com/office/powerpoint/2010/main">
    <mc:Choice Requires="p14">
      <p:transition spd="slow" p14:dur="2000" advTm="20626"/>
    </mc:Choice>
    <mc:Fallback xmlns="">
      <p:transition spd="slow" advTm="20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0220" y="1142627"/>
            <a:ext cx="4090489" cy="369332"/>
          </a:xfrm>
          <a:prstGeom prst="rect">
            <a:avLst/>
          </a:prstGeom>
        </p:spPr>
        <p:txBody>
          <a:bodyPr vert="horz" wrap="square" lIns="0" tIns="0" rIns="0" bIns="0" rtlCol="0" anchor="t">
            <a:spAutoFit/>
          </a:bodyPr>
          <a:lstStyle/>
          <a:p>
            <a:pPr marL="12700">
              <a:lnSpc>
                <a:spcPct val="100000"/>
              </a:lnSpc>
            </a:pPr>
            <a:r>
              <a:rPr lang="en-US" sz="2400" b="1" dirty="0">
                <a:solidFill>
                  <a:srgbClr val="C00000"/>
                </a:solidFill>
                <a:latin typeface="Aptos"/>
                <a:cs typeface="Lettera Text Std"/>
              </a:rPr>
              <a:t>Financial Aid Counselling</a:t>
            </a:r>
            <a:endParaRPr lang="en-US" sz="2400">
              <a:solidFill>
                <a:srgbClr val="C00000"/>
              </a:solidFill>
              <a:latin typeface="Aptos"/>
              <a:cs typeface="Lettera Text Std"/>
            </a:endParaRPr>
          </a:p>
        </p:txBody>
      </p:sp>
      <p:sp>
        <p:nvSpPr>
          <p:cNvPr id="3" name="object 3"/>
          <p:cNvSpPr txBox="1"/>
          <p:nvPr/>
        </p:nvSpPr>
        <p:spPr>
          <a:xfrm>
            <a:off x="474980" y="1905000"/>
            <a:ext cx="5674360" cy="1603388"/>
          </a:xfrm>
          <a:prstGeom prst="rect">
            <a:avLst/>
          </a:prstGeom>
        </p:spPr>
        <p:txBody>
          <a:bodyPr vert="horz" wrap="square" lIns="0" tIns="0" rIns="0" bIns="0" rtlCol="0" anchor="t">
            <a:spAutoFit/>
          </a:bodyPr>
          <a:lstStyle/>
          <a:p>
            <a:pPr marL="12700" marR="5080">
              <a:lnSpc>
                <a:spcPct val="107200"/>
              </a:lnSpc>
            </a:pPr>
            <a:r>
              <a:rPr lang="en-US" sz="1400" dirty="0">
                <a:latin typeface="Aptos"/>
              </a:rPr>
              <a:t>Advisors assist with financial management including budgeting and also provide information about Canadian and United States government assistance programs,  scholarships, grants, and  UTAPS. </a:t>
            </a:r>
            <a:endParaRPr lang="en-US" sz="1400">
              <a:latin typeface="Aptos"/>
            </a:endParaRPr>
          </a:p>
          <a:p>
            <a:pPr marL="12700" marR="5080">
              <a:lnSpc>
                <a:spcPct val="107200"/>
              </a:lnSpc>
            </a:pPr>
            <a:endParaRPr lang="en-US" sz="1400" dirty="0">
              <a:latin typeface="Aptos"/>
            </a:endParaRPr>
          </a:p>
          <a:p>
            <a:pPr marL="12700" marR="5080">
              <a:lnSpc>
                <a:spcPct val="107200"/>
              </a:lnSpc>
            </a:pPr>
            <a:r>
              <a:rPr lang="en-US" sz="1400" dirty="0">
                <a:latin typeface="Aptos"/>
              </a:rPr>
              <a:t>Available through both the Daniels Faculty and Enrolment Services. </a:t>
            </a:r>
            <a:endParaRPr lang="en-US" sz="1400">
              <a:latin typeface="Aptos"/>
            </a:endParaRPr>
          </a:p>
          <a:p>
            <a:pPr marL="12700" marR="5080">
              <a:lnSpc>
                <a:spcPct val="107200"/>
              </a:lnSpc>
            </a:pPr>
            <a:endParaRPr lang="en-US" sz="1400" dirty="0">
              <a:latin typeface="Aptos"/>
            </a:endParaRPr>
          </a:p>
          <a:p>
            <a:pPr marL="12700" marR="5080">
              <a:lnSpc>
                <a:spcPct val="107200"/>
              </a:lnSpc>
            </a:pPr>
            <a:endParaRPr lang="en-US" sz="1400" dirty="0">
              <a:latin typeface="Aptos"/>
            </a:endParaRP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graphicFrame>
        <p:nvGraphicFramePr>
          <p:cNvPr id="22" name="Table 21"/>
          <p:cNvGraphicFramePr>
            <a:graphicFrameLocks noGrp="1"/>
          </p:cNvGraphicFramePr>
          <p:nvPr>
            <p:extLst>
              <p:ext uri="{D42A27DB-BD31-4B8C-83A1-F6EECF244321}">
                <p14:modId xmlns:p14="http://schemas.microsoft.com/office/powerpoint/2010/main" val="504583090"/>
              </p:ext>
            </p:extLst>
          </p:nvPr>
        </p:nvGraphicFramePr>
        <p:xfrm>
          <a:off x="444500" y="3638445"/>
          <a:ext cx="6096000" cy="1909953"/>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026785642"/>
                    </a:ext>
                  </a:extLst>
                </a:gridCol>
                <a:gridCol w="3048000">
                  <a:extLst>
                    <a:ext uri="{9D8B030D-6E8A-4147-A177-3AD203B41FA5}">
                      <a16:colId xmlns:a16="http://schemas.microsoft.com/office/drawing/2014/main" val="278413567"/>
                    </a:ext>
                  </a:extLst>
                </a:gridCol>
              </a:tblGrid>
              <a:tr h="370840">
                <a:tc>
                  <a:txBody>
                    <a:bodyPr/>
                    <a:lstStyle/>
                    <a:p>
                      <a:pPr marL="12700" marR="5080">
                        <a:lnSpc>
                          <a:spcPct val="107200"/>
                        </a:lnSpc>
                      </a:pPr>
                      <a:r>
                        <a:rPr lang="en-US" sz="1400" b="1" dirty="0">
                          <a:solidFill>
                            <a:srgbClr val="D2232A"/>
                          </a:solidFill>
                          <a:latin typeface="Aptos"/>
                        </a:rPr>
                        <a:t>Daniels Faculty</a:t>
                      </a:r>
                    </a:p>
                    <a:p>
                      <a:pPr marL="12700" marR="5080">
                        <a:lnSpc>
                          <a:spcPct val="107200"/>
                        </a:lnSpc>
                      </a:pPr>
                      <a:r>
                        <a:rPr lang="en-US" sz="1400" b="1" dirty="0">
                          <a:solidFill>
                            <a:schemeClr val="tx1"/>
                          </a:solidFill>
                          <a:latin typeface="Aptos"/>
                        </a:rPr>
                        <a:t>Address: 1 </a:t>
                      </a:r>
                      <a:r>
                        <a:rPr lang="en-US" sz="1400" b="1" err="1">
                          <a:solidFill>
                            <a:schemeClr val="tx1"/>
                          </a:solidFill>
                          <a:latin typeface="Aptos"/>
                        </a:rPr>
                        <a:t>Spadina</a:t>
                      </a:r>
                      <a:r>
                        <a:rPr lang="en-US" sz="1400" b="1" dirty="0">
                          <a:solidFill>
                            <a:schemeClr val="tx1"/>
                          </a:solidFill>
                          <a:latin typeface="Aptos"/>
                        </a:rPr>
                        <a:t> Crescent, Room 100</a:t>
                      </a:r>
                    </a:p>
                    <a:p>
                      <a:pPr marL="12700" marR="5080">
                        <a:lnSpc>
                          <a:spcPct val="107200"/>
                        </a:lnSpc>
                      </a:pPr>
                      <a:r>
                        <a:rPr lang="en-US" sz="1400" b="1" dirty="0">
                          <a:solidFill>
                            <a:schemeClr val="tx1"/>
                          </a:solidFill>
                          <a:latin typeface="Aptos"/>
                        </a:rPr>
                        <a:t>Toronto, ON  </a:t>
                      </a:r>
                      <a:r>
                        <a:rPr lang="en-US" sz="1400" b="0" dirty="0">
                          <a:solidFill>
                            <a:schemeClr val="tx1"/>
                          </a:solidFill>
                          <a:latin typeface="Aptos"/>
                        </a:rPr>
                        <a:t>M5S</a:t>
                      </a:r>
                      <a:r>
                        <a:rPr lang="en-US" sz="1400" b="1" dirty="0">
                          <a:solidFill>
                            <a:schemeClr val="tx1"/>
                          </a:solidFill>
                          <a:latin typeface="Aptos"/>
                        </a:rPr>
                        <a:t> 2J5</a:t>
                      </a:r>
                    </a:p>
                    <a:p>
                      <a:pPr marL="12700" marR="5080">
                        <a:lnSpc>
                          <a:spcPct val="107200"/>
                        </a:lnSpc>
                      </a:pPr>
                      <a:r>
                        <a:rPr lang="en-US" sz="1400" b="1" dirty="0">
                          <a:solidFill>
                            <a:schemeClr val="tx1"/>
                          </a:solidFill>
                          <a:latin typeface="Aptos"/>
                        </a:rPr>
                        <a:t>Telephone: (416) 864-8089</a:t>
                      </a:r>
                    </a:p>
                    <a:p>
                      <a:pPr marL="12700" marR="5080">
                        <a:lnSpc>
                          <a:spcPct val="107200"/>
                        </a:lnSpc>
                      </a:pPr>
                      <a:r>
                        <a:rPr lang="en-US" sz="1400" b="1" dirty="0">
                          <a:solidFill>
                            <a:schemeClr val="tx1"/>
                          </a:solidFill>
                          <a:latin typeface="Aptos"/>
                        </a:rPr>
                        <a:t>Email:  </a:t>
                      </a:r>
                      <a:r>
                        <a:rPr lang="en-US" sz="1400" b="1" dirty="0">
                          <a:solidFill>
                            <a:schemeClr val="tx1"/>
                          </a:solidFill>
                          <a:latin typeface="Aptos"/>
                          <a:hlinkClick r:id="rId5"/>
                        </a:rPr>
                        <a:t>awards@daniels.utoronto.ca</a:t>
                      </a:r>
                      <a:r>
                        <a:rPr lang="en-US" sz="1400" b="1" dirty="0">
                          <a:solidFill>
                            <a:schemeClr val="tx1"/>
                          </a:solidFill>
                          <a:latin typeface="Aptos"/>
                        </a:rPr>
                        <a:t>  </a:t>
                      </a:r>
                    </a:p>
                  </a:txBody>
                  <a:tcPr>
                    <a:noFill/>
                  </a:tcPr>
                </a:tc>
                <a:tc>
                  <a:txBody>
                    <a:bodyPr/>
                    <a:lstStyle/>
                    <a:p>
                      <a:pPr marL="12700" marR="5080">
                        <a:lnSpc>
                          <a:spcPct val="107200"/>
                        </a:lnSpc>
                      </a:pPr>
                      <a:r>
                        <a:rPr lang="en-US" sz="1400" b="1" dirty="0">
                          <a:solidFill>
                            <a:srgbClr val="D2232A"/>
                          </a:solidFill>
                          <a:latin typeface="Aptos"/>
                        </a:rPr>
                        <a:t>University Registrar’s Office</a:t>
                      </a:r>
                    </a:p>
                    <a:p>
                      <a:pPr marL="12700" marR="5080">
                        <a:lnSpc>
                          <a:spcPct val="107200"/>
                        </a:lnSpc>
                      </a:pPr>
                      <a:r>
                        <a:rPr lang="en-US" sz="1400" b="1" dirty="0">
                          <a:solidFill>
                            <a:schemeClr val="tx1"/>
                          </a:solidFill>
                          <a:latin typeface="Aptos"/>
                        </a:rPr>
                        <a:t>Address: 172 St. George Street</a:t>
                      </a:r>
                    </a:p>
                    <a:p>
                      <a:pPr marL="12700" marR="5080">
                        <a:lnSpc>
                          <a:spcPct val="107200"/>
                        </a:lnSpc>
                      </a:pPr>
                      <a:r>
                        <a:rPr lang="en-US" sz="1400" b="1" dirty="0">
                          <a:solidFill>
                            <a:schemeClr val="tx1"/>
                          </a:solidFill>
                          <a:latin typeface="Aptos"/>
                        </a:rPr>
                        <a:t>Toronto, Ontario</a:t>
                      </a:r>
                    </a:p>
                    <a:p>
                      <a:pPr marL="12700" marR="5080">
                        <a:lnSpc>
                          <a:spcPct val="107200"/>
                        </a:lnSpc>
                      </a:pPr>
                      <a:r>
                        <a:rPr lang="en-US" sz="1400" b="1" dirty="0">
                          <a:solidFill>
                            <a:schemeClr val="tx1"/>
                          </a:solidFill>
                          <a:latin typeface="Aptos"/>
                        </a:rPr>
                        <a:t>M5R 0A3 </a:t>
                      </a:r>
                    </a:p>
                    <a:p>
                      <a:pPr marL="12700" marR="5080">
                        <a:lnSpc>
                          <a:spcPct val="107200"/>
                        </a:lnSpc>
                      </a:pPr>
                      <a:r>
                        <a:rPr lang="en-US" sz="1400" b="1" dirty="0">
                          <a:solidFill>
                            <a:schemeClr val="tx1"/>
                          </a:solidFill>
                          <a:latin typeface="Aptos"/>
                        </a:rPr>
                        <a:t>Telephone: (416) 978-2190 </a:t>
                      </a:r>
                    </a:p>
                    <a:p>
                      <a:pPr marL="12700" marR="5080">
                        <a:lnSpc>
                          <a:spcPct val="107200"/>
                        </a:lnSpc>
                      </a:pPr>
                      <a:r>
                        <a:rPr lang="en-US" sz="1400" b="1" dirty="0">
                          <a:solidFill>
                            <a:schemeClr val="tx1"/>
                          </a:solidFill>
                          <a:latin typeface="Aptos"/>
                        </a:rPr>
                        <a:t>Virtual Help Desk:  </a:t>
                      </a:r>
                      <a:r>
                        <a:rPr lang="en-US" sz="1400" b="1" dirty="0">
                          <a:solidFill>
                            <a:schemeClr val="tx1"/>
                          </a:solidFill>
                          <a:latin typeface="Aptos"/>
                          <a:hlinkClick r:id="rId6"/>
                        </a:rPr>
                        <a:t>https://registrar.utoronto.ca/contacts/</a:t>
                      </a:r>
                      <a:endParaRPr lang="en-US" sz="1400">
                        <a:latin typeface="Aptos"/>
                      </a:endParaRPr>
                    </a:p>
                  </a:txBody>
                  <a:tcPr>
                    <a:noFill/>
                  </a:tcPr>
                </a:tc>
                <a:extLst>
                  <a:ext uri="{0D108BD9-81ED-4DB2-BD59-A6C34878D82A}">
                    <a16:rowId xmlns:a16="http://schemas.microsoft.com/office/drawing/2014/main" val="2707787197"/>
                  </a:ext>
                </a:extLst>
              </a:tr>
            </a:tbl>
          </a:graphicData>
        </a:graphic>
      </p:graphicFrame>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83238565"/>
      </p:ext>
    </p:extLst>
  </p:cSld>
  <p:clrMapOvr>
    <a:masterClrMapping/>
  </p:clrMapOvr>
  <mc:AlternateContent xmlns:mc="http://schemas.openxmlformats.org/markup-compatibility/2006" xmlns:p14="http://schemas.microsoft.com/office/powerpoint/2010/main">
    <mc:Choice Requires="p14">
      <p:transition spd="slow" p14:dur="2000" advTm="19376"/>
    </mc:Choice>
    <mc:Fallback xmlns="">
      <p:transition spd="slow" advTm="1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398142"/>
            <a:ext cx="7609840" cy="3884397"/>
          </a:xfrm>
          <a:prstGeom prst="rect">
            <a:avLst/>
          </a:prstGeom>
        </p:spPr>
        <p:txBody>
          <a:bodyPr vert="horz" wrap="square" lIns="0" tIns="0" rIns="0" bIns="0" rtlCol="0" anchor="t">
            <a:spAutoFit/>
          </a:bodyPr>
          <a:lstStyle/>
          <a:p>
            <a:pPr marL="12700" marR="1063625">
              <a:lnSpc>
                <a:spcPct val="69400"/>
              </a:lnSpc>
              <a:tabLst>
                <a:tab pos="1108710" algn="l"/>
                <a:tab pos="1923414" algn="l"/>
                <a:tab pos="2428240" algn="l"/>
                <a:tab pos="2831465" algn="l"/>
                <a:tab pos="3695700" algn="l"/>
                <a:tab pos="4440555" algn="l"/>
                <a:tab pos="5226050" algn="l"/>
              </a:tabLst>
            </a:pPr>
            <a:r>
              <a:rPr lang="en-US" sz="7200" b="1" dirty="0">
                <a:solidFill>
                  <a:srgbClr val="C00000"/>
                </a:solidFill>
                <a:latin typeface="Aptos"/>
                <a:cs typeface="Lettera Text Std"/>
              </a:rPr>
              <a:t>Financial literacy</a:t>
            </a:r>
          </a:p>
          <a:p>
            <a:pPr marL="12700" marR="1063625">
              <a:lnSpc>
                <a:spcPct val="69400"/>
              </a:lnSpc>
              <a:tabLst>
                <a:tab pos="1108710" algn="l"/>
                <a:tab pos="1923414" algn="l"/>
                <a:tab pos="2428240" algn="l"/>
                <a:tab pos="2831465" algn="l"/>
                <a:tab pos="3695700" algn="l"/>
                <a:tab pos="4440555" algn="l"/>
                <a:tab pos="5226050" algn="l"/>
              </a:tabLst>
            </a:pPr>
            <a:r>
              <a:rPr lang="en-US" sz="7200" b="1" dirty="0">
                <a:solidFill>
                  <a:srgbClr val="C00000"/>
                </a:solidFill>
                <a:latin typeface="Aptos"/>
                <a:cs typeface="Lettera Text Std"/>
              </a:rPr>
              <a:t>is essential </a:t>
            </a:r>
          </a:p>
          <a:p>
            <a:pPr marL="12700" marR="1063625">
              <a:lnSpc>
                <a:spcPct val="69400"/>
              </a:lnSpc>
              <a:tabLst>
                <a:tab pos="1108710" algn="l"/>
                <a:tab pos="1923414" algn="l"/>
                <a:tab pos="2428240" algn="l"/>
                <a:tab pos="2831465" algn="l"/>
                <a:tab pos="3695700" algn="l"/>
                <a:tab pos="4440555" algn="l"/>
                <a:tab pos="5226050" algn="l"/>
              </a:tabLst>
            </a:pPr>
            <a:r>
              <a:rPr lang="en-US" sz="7200" b="1" dirty="0">
                <a:solidFill>
                  <a:srgbClr val="C00000"/>
                </a:solidFill>
                <a:latin typeface="Aptos"/>
                <a:cs typeface="Lettera Text Std"/>
              </a:rPr>
              <a:t>to your overall success. </a:t>
            </a:r>
            <a:endParaRPr sz="7200" dirty="0">
              <a:solidFill>
                <a:srgbClr val="C00000"/>
              </a:solidFill>
              <a:latin typeface="Lettera Text Std"/>
              <a:cs typeface="Lettera Text Std"/>
            </a:endParaRPr>
          </a:p>
        </p:txBody>
      </p:sp>
      <p:sp>
        <p:nvSpPr>
          <p:cNvPr id="5" name="Rectangle 4"/>
          <p:cNvSpPr/>
          <p:nvPr/>
        </p:nvSpPr>
        <p:spPr>
          <a:xfrm>
            <a:off x="444500" y="4572000"/>
            <a:ext cx="7327900" cy="1200329"/>
          </a:xfrm>
          <a:prstGeom prst="rect">
            <a:avLst/>
          </a:prstGeom>
        </p:spPr>
        <p:txBody>
          <a:bodyPr wrap="square">
            <a:spAutoFit/>
          </a:bodyPr>
          <a:lstStyle/>
          <a:p>
            <a:r>
              <a:rPr lang="en-US" dirty="0">
                <a:latin typeface="Lettera Text Std" panose="020B0504020101020102" pitchFamily="34" charset="0"/>
                <a:hlinkClick r:id="rId5"/>
              </a:rPr>
              <a:t>https://www.canada.ca/en/financial-consumer-agency/services/financial-basics/financial-basics-videos.html</a:t>
            </a:r>
            <a:endParaRPr lang="en-US" dirty="0">
              <a:latin typeface="Lettera Text Std" panose="020B0504020101020102" pitchFamily="34" charset="0"/>
            </a:endParaRPr>
          </a:p>
          <a:p>
            <a:endParaRPr lang="en-US" b="1" dirty="0"/>
          </a:p>
          <a:p>
            <a:r>
              <a:rPr lang="en-US" b="1" dirty="0"/>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94426868"/>
      </p:ext>
    </p:extLst>
  </p:cSld>
  <p:clrMapOvr>
    <a:masterClrMapping/>
  </p:clrMapOvr>
  <mc:AlternateContent xmlns:mc="http://schemas.openxmlformats.org/markup-compatibility/2006" xmlns:p14="http://schemas.microsoft.com/office/powerpoint/2010/main">
    <mc:Choice Requires="p14">
      <p:transition spd="slow" p14:dur="2000" advTm="15059"/>
    </mc:Choice>
    <mc:Fallback xmlns="">
      <p:transition spd="slow" advTm="15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4"/>
          <p:cNvSpPr txBox="1"/>
          <p:nvPr/>
        </p:nvSpPr>
        <p:spPr>
          <a:xfrm>
            <a:off x="1869084" y="2006386"/>
            <a:ext cx="5565531" cy="830997"/>
          </a:xfrm>
          <a:prstGeom prst="rect">
            <a:avLst/>
          </a:prstGeom>
        </p:spPr>
        <p:txBody>
          <a:bodyPr vert="horz" wrap="square" lIns="0" tIns="0" rIns="0" bIns="0" rtlCol="0" anchor="t">
            <a:spAutoFit/>
          </a:bodyPr>
          <a:lstStyle/>
          <a:p>
            <a:pPr marL="31115" marR="5080" indent="-19050" algn="ctr"/>
            <a:r>
              <a:rPr lang="en-CA" sz="5400" b="1" dirty="0">
                <a:solidFill>
                  <a:srgbClr val="C00000"/>
                </a:solidFill>
                <a:latin typeface="Aptos"/>
                <a:cs typeface="Arial"/>
              </a:rPr>
              <a:t>Questions?</a:t>
            </a:r>
            <a:endParaRPr lang="en-CA" sz="4000" b="1">
              <a:solidFill>
                <a:srgbClr val="C00000"/>
              </a:solidFill>
              <a:latin typeface="Aptos"/>
              <a:cs typeface="Arial"/>
            </a:endParaRPr>
          </a:p>
        </p:txBody>
      </p:sp>
      <p:sp>
        <p:nvSpPr>
          <p:cNvPr id="2" name="TextBox 1"/>
          <p:cNvSpPr txBox="1"/>
          <p:nvPr/>
        </p:nvSpPr>
        <p:spPr>
          <a:xfrm>
            <a:off x="3692769" y="4422531"/>
            <a:ext cx="5019809" cy="2031325"/>
          </a:xfrm>
          <a:prstGeom prst="rect">
            <a:avLst/>
          </a:prstGeom>
          <a:noFill/>
        </p:spPr>
        <p:txBody>
          <a:bodyPr wrap="square" lIns="91440" tIns="45720" rIns="91440" bIns="45720" rtlCol="0" anchor="t">
            <a:spAutoFit/>
          </a:bodyPr>
          <a:lstStyle/>
          <a:p>
            <a:r>
              <a:rPr lang="en-CA" dirty="0">
                <a:latin typeface="Aptos"/>
                <a:cs typeface="Arial"/>
              </a:rPr>
              <a:t>Office of the Registrar &amp; Student Services </a:t>
            </a:r>
            <a:endParaRPr lang="en-CA" dirty="0">
              <a:latin typeface="Aptos"/>
              <a:cs typeface="Arial" panose="020B0604020202020204" pitchFamily="34" charset="0"/>
            </a:endParaRPr>
          </a:p>
          <a:p>
            <a:r>
              <a:rPr lang="en-CA" dirty="0">
                <a:latin typeface="Aptos"/>
                <a:cs typeface="Arial"/>
              </a:rPr>
              <a:t>Room 100, 1 </a:t>
            </a:r>
            <a:r>
              <a:rPr lang="en-CA" err="1">
                <a:latin typeface="Aptos"/>
                <a:cs typeface="Arial"/>
              </a:rPr>
              <a:t>Spadina</a:t>
            </a:r>
            <a:r>
              <a:rPr lang="en-CA" dirty="0">
                <a:latin typeface="Aptos"/>
                <a:cs typeface="Arial"/>
              </a:rPr>
              <a:t> Crescent</a:t>
            </a:r>
          </a:p>
          <a:p>
            <a:r>
              <a:rPr lang="en-CA" dirty="0">
                <a:latin typeface="Aptos"/>
                <a:cs typeface="Arial"/>
              </a:rPr>
              <a:t>Toronto, ON</a:t>
            </a:r>
          </a:p>
          <a:p>
            <a:r>
              <a:rPr lang="en-CA" dirty="0">
                <a:solidFill>
                  <a:srgbClr val="C00000"/>
                </a:solidFill>
                <a:latin typeface="Aptos"/>
                <a:cs typeface="Arial"/>
                <a:hlinkClick r:id="rId5"/>
              </a:rPr>
              <a:t>awards@daniels.utoronto.ca</a:t>
            </a:r>
            <a:r>
              <a:rPr lang="en-CA" dirty="0">
                <a:solidFill>
                  <a:srgbClr val="C00000"/>
                </a:solidFill>
                <a:latin typeface="Aptos"/>
                <a:cs typeface="Arial"/>
              </a:rPr>
              <a:t> or </a:t>
            </a:r>
            <a:r>
              <a:rPr lang="en-CA" dirty="0">
                <a:solidFill>
                  <a:srgbClr val="C00000"/>
                </a:solidFill>
                <a:latin typeface="Aptos"/>
                <a:cs typeface="Arial"/>
                <a:hlinkClick r:id="rId6"/>
              </a:rPr>
              <a:t>registrar@daniels.utoronto.ca</a:t>
            </a:r>
            <a:r>
              <a:rPr lang="en-CA" dirty="0">
                <a:solidFill>
                  <a:srgbClr val="C00000"/>
                </a:solidFill>
                <a:latin typeface="Aptos"/>
                <a:cs typeface="Arial"/>
              </a:rPr>
              <a:t> </a:t>
            </a:r>
            <a:endParaRPr lang="en-CA">
              <a:latin typeface="Aptos"/>
              <a:cs typeface="Arial" panose="020B0604020202020204" pitchFamily="34" charset="0"/>
            </a:endParaRPr>
          </a:p>
          <a:p>
            <a:endParaRPr lang="en-CA" dirty="0">
              <a:latin typeface="Aptos"/>
              <a:cs typeface="Arial" panose="020B0604020202020204" pitchFamily="34" charset="0"/>
            </a:endParaRPr>
          </a:p>
          <a:p>
            <a:endParaRPr lang="en-CA" dirty="0">
              <a:latin typeface="Apto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45382115"/>
      </p:ext>
    </p:extLst>
  </p:cSld>
  <p:clrMapOvr>
    <a:masterClrMapping/>
  </p:clrMapOvr>
  <mc:AlternateContent xmlns:mc="http://schemas.openxmlformats.org/markup-compatibility/2006" xmlns:p14="http://schemas.microsoft.com/office/powerpoint/2010/main">
    <mc:Choice Requires="p14">
      <p:transition spd="slow" p14:dur="2000" advTm="18589"/>
    </mc:Choice>
    <mc:Fallback xmlns="">
      <p:transition spd="slow" advTm="18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944974"/>
            <a:ext cx="4090489" cy="430887"/>
          </a:xfrm>
          <a:prstGeom prst="rect">
            <a:avLst/>
          </a:prstGeom>
        </p:spPr>
        <p:txBody>
          <a:bodyPr vert="horz" wrap="square" lIns="0" tIns="0" rIns="0" bIns="0" rtlCol="0" anchor="t">
            <a:spAutoFit/>
          </a:bodyPr>
          <a:lstStyle/>
          <a:p>
            <a:pPr marL="12700">
              <a:lnSpc>
                <a:spcPct val="100000"/>
              </a:lnSpc>
            </a:pPr>
            <a:r>
              <a:rPr lang="en-US" sz="2800" b="1" dirty="0">
                <a:solidFill>
                  <a:srgbClr val="C00000"/>
                </a:solidFill>
                <a:latin typeface="Aptos"/>
                <a:cs typeface="Lettera Text Std"/>
              </a:rPr>
              <a:t>Things to Consider</a:t>
            </a:r>
            <a:endParaRPr sz="2800" dirty="0">
              <a:solidFill>
                <a:srgbClr val="C00000"/>
              </a:solidFill>
              <a:latin typeface="Aptos"/>
              <a:cs typeface="Lettera Text Std"/>
            </a:endParaRPr>
          </a:p>
        </p:txBody>
      </p:sp>
      <p:sp>
        <p:nvSpPr>
          <p:cNvPr id="3" name="object 3"/>
          <p:cNvSpPr txBox="1"/>
          <p:nvPr/>
        </p:nvSpPr>
        <p:spPr>
          <a:xfrm>
            <a:off x="444500" y="1722728"/>
            <a:ext cx="5575300" cy="4699300"/>
          </a:xfrm>
          <a:prstGeom prst="rect">
            <a:avLst/>
          </a:prstGeom>
        </p:spPr>
        <p:txBody>
          <a:bodyPr vert="horz" wrap="square" lIns="0" tIns="0" rIns="0" bIns="0" rtlCol="0" anchor="t">
            <a:spAutoFit/>
          </a:bodyPr>
          <a:lstStyle/>
          <a:p>
            <a:pPr marL="12700" marR="5080">
              <a:lnSpc>
                <a:spcPct val="107200"/>
              </a:lnSpc>
            </a:pPr>
            <a:r>
              <a:rPr lang="en-US" sz="1600" dirty="0">
                <a:solidFill>
                  <a:srgbClr val="231F20"/>
                </a:solidFill>
                <a:latin typeface="Aptos"/>
                <a:cs typeface="Lettera Text Std"/>
              </a:rPr>
              <a:t>This may be your first time managing your own money or it may simply be adjusting to different costs now that you are university.</a:t>
            </a:r>
          </a:p>
          <a:p>
            <a:pPr marL="12700" marR="5080">
              <a:lnSpc>
                <a:spcPct val="107200"/>
              </a:lnSpc>
            </a:pPr>
            <a:endParaRPr lang="en-US" sz="1600" dirty="0">
              <a:solidFill>
                <a:srgbClr val="231F20"/>
              </a:solidFill>
              <a:latin typeface="Aptos"/>
              <a:cs typeface="Lettera Text Std"/>
            </a:endParaRPr>
          </a:p>
          <a:p>
            <a:pPr marL="12700" marR="5080">
              <a:lnSpc>
                <a:spcPct val="107200"/>
              </a:lnSpc>
            </a:pPr>
            <a:r>
              <a:rPr lang="en-US" sz="1600" dirty="0">
                <a:solidFill>
                  <a:srgbClr val="231F20"/>
                </a:solidFill>
                <a:latin typeface="Aptos"/>
                <a:cs typeface="Lettera Text Std"/>
              </a:rPr>
              <a:t>Budgeting is an important planning tool that you are strongly encouraged to do. </a:t>
            </a:r>
            <a:r>
              <a:rPr lang="en-US" sz="1600" dirty="0">
                <a:solidFill>
                  <a:srgbClr val="D2232A"/>
                </a:solidFill>
                <a:latin typeface="Aptos"/>
                <a:hlinkClick r:id="rId5"/>
              </a:rPr>
              <a:t>https://registrar.utoronto.ca/lets-talk-money/budgeting/</a:t>
            </a:r>
            <a:r>
              <a:rPr lang="en-US" sz="1600" dirty="0">
                <a:solidFill>
                  <a:srgbClr val="D2232A"/>
                </a:solidFill>
                <a:latin typeface="Aptos"/>
              </a:rPr>
              <a:t> </a:t>
            </a:r>
          </a:p>
          <a:p>
            <a:pPr marL="12700" marR="5080">
              <a:lnSpc>
                <a:spcPct val="107200"/>
              </a:lnSpc>
            </a:pPr>
            <a:endParaRPr lang="en-US" sz="1600" dirty="0">
              <a:solidFill>
                <a:srgbClr val="231F20"/>
              </a:solidFill>
              <a:latin typeface="Aptos"/>
            </a:endParaRPr>
          </a:p>
          <a:p>
            <a:pPr marL="12700" marR="5080">
              <a:lnSpc>
                <a:spcPct val="107200"/>
              </a:lnSpc>
            </a:pPr>
            <a:r>
              <a:rPr lang="en-US" sz="1600" b="1" dirty="0">
                <a:solidFill>
                  <a:srgbClr val="C00000"/>
                </a:solidFill>
                <a:latin typeface="Aptos"/>
                <a:cs typeface="Lettera Text Std"/>
              </a:rPr>
              <a:t>GOAL</a:t>
            </a:r>
            <a:r>
              <a:rPr lang="en-US" sz="1600" dirty="0">
                <a:solidFill>
                  <a:srgbClr val="231F20"/>
                </a:solidFill>
                <a:latin typeface="Aptos"/>
                <a:cs typeface="Lettera Text Std"/>
              </a:rPr>
              <a:t>: Have (more than) enough resources to cover all of your expenses. </a:t>
            </a:r>
          </a:p>
          <a:p>
            <a:pPr marL="12700" marR="5080">
              <a:lnSpc>
                <a:spcPct val="107200"/>
              </a:lnSpc>
            </a:pPr>
            <a:endParaRPr lang="en-US" sz="1600" dirty="0">
              <a:solidFill>
                <a:srgbClr val="231F20"/>
              </a:solidFill>
              <a:latin typeface="Aptos"/>
              <a:cs typeface="Lettera Text Std"/>
            </a:endParaRPr>
          </a:p>
          <a:p>
            <a:pPr marL="12700" marR="5080">
              <a:lnSpc>
                <a:spcPct val="107200"/>
              </a:lnSpc>
            </a:pPr>
            <a:r>
              <a:rPr lang="en-US" sz="1600" b="1" dirty="0">
                <a:solidFill>
                  <a:srgbClr val="C00000"/>
                </a:solidFill>
                <a:latin typeface="Aptos"/>
                <a:cs typeface="Lettera Text Std"/>
              </a:rPr>
              <a:t>Step 1:</a:t>
            </a:r>
            <a:r>
              <a:rPr lang="en-US" sz="1600" dirty="0">
                <a:solidFill>
                  <a:srgbClr val="C00000"/>
                </a:solidFill>
                <a:latin typeface="Aptos"/>
                <a:cs typeface="Lettera Text Std"/>
              </a:rPr>
              <a:t> </a:t>
            </a:r>
            <a:r>
              <a:rPr lang="en-US" sz="1600" dirty="0">
                <a:solidFill>
                  <a:srgbClr val="231F20"/>
                </a:solidFill>
                <a:latin typeface="Aptos"/>
                <a:cs typeface="Lettera Text Std"/>
              </a:rPr>
              <a:t>Review your expenses. Be accurate and realistic.</a:t>
            </a:r>
          </a:p>
          <a:p>
            <a:pPr marL="12700" marR="5080">
              <a:lnSpc>
                <a:spcPct val="107200"/>
              </a:lnSpc>
            </a:pPr>
            <a:r>
              <a:rPr lang="en-US" sz="1600" b="1" dirty="0">
                <a:solidFill>
                  <a:srgbClr val="C00000"/>
                </a:solidFill>
                <a:latin typeface="Aptos"/>
                <a:cs typeface="Lettera Text Std"/>
              </a:rPr>
              <a:t>Step 2:</a:t>
            </a:r>
            <a:r>
              <a:rPr lang="en-US" sz="1600" dirty="0">
                <a:solidFill>
                  <a:srgbClr val="231F20"/>
                </a:solidFill>
                <a:latin typeface="Aptos"/>
                <a:cs typeface="Lettera Text Std"/>
              </a:rPr>
              <a:t> Review your resources. Explore all possible sources for funding.</a:t>
            </a:r>
          </a:p>
          <a:p>
            <a:pPr marL="12700" marR="5080">
              <a:lnSpc>
                <a:spcPct val="107200"/>
              </a:lnSpc>
            </a:pPr>
            <a:r>
              <a:rPr lang="en-US" sz="1600" b="1" dirty="0">
                <a:solidFill>
                  <a:srgbClr val="C00000"/>
                </a:solidFill>
                <a:latin typeface="Aptos"/>
                <a:cs typeface="Lettera Text Std"/>
              </a:rPr>
              <a:t>Step 3:</a:t>
            </a:r>
            <a:r>
              <a:rPr lang="en-US" sz="1600" dirty="0">
                <a:solidFill>
                  <a:srgbClr val="C00000"/>
                </a:solidFill>
                <a:latin typeface="Aptos"/>
                <a:cs typeface="Lettera Text Std"/>
              </a:rPr>
              <a:t> </a:t>
            </a:r>
            <a:r>
              <a:rPr lang="en-US" sz="1600" dirty="0">
                <a:solidFill>
                  <a:srgbClr val="231F20"/>
                </a:solidFill>
                <a:latin typeface="Aptos"/>
                <a:cs typeface="Lettera Text Std"/>
              </a:rPr>
              <a:t>Monitor your expenses. Do a weekly or monthly budget. Adjust down as necessary.</a:t>
            </a:r>
          </a:p>
          <a:p>
            <a:pPr marL="12700" marR="5080">
              <a:lnSpc>
                <a:spcPct val="107200"/>
              </a:lnSpc>
            </a:pPr>
            <a:r>
              <a:rPr lang="en-US" sz="1600" b="1" dirty="0">
                <a:solidFill>
                  <a:srgbClr val="C00000"/>
                </a:solidFill>
                <a:latin typeface="Aptos"/>
                <a:cs typeface="Lettera Text Std"/>
              </a:rPr>
              <a:t>Step 4:</a:t>
            </a:r>
            <a:r>
              <a:rPr lang="en-US" sz="1600" dirty="0">
                <a:solidFill>
                  <a:srgbClr val="C00000"/>
                </a:solidFill>
                <a:latin typeface="Aptos"/>
                <a:cs typeface="Lettera Text Std"/>
              </a:rPr>
              <a:t> </a:t>
            </a:r>
            <a:r>
              <a:rPr lang="en-US" sz="1600" dirty="0">
                <a:solidFill>
                  <a:srgbClr val="231F20"/>
                </a:solidFill>
                <a:latin typeface="Aptos"/>
                <a:cs typeface="Lettera Text Std"/>
              </a:rPr>
              <a:t>Keep an accurate file of all your expenses.</a:t>
            </a:r>
          </a:p>
          <a:p>
            <a:pPr marL="12700" marR="5080">
              <a:lnSpc>
                <a:spcPct val="107200"/>
              </a:lnSpc>
            </a:pPr>
            <a:endParaRPr lang="en-US" sz="1400" b="1" dirty="0">
              <a:solidFill>
                <a:srgbClr val="231F20"/>
              </a:solidFill>
              <a:latin typeface="Lettera Text Std"/>
              <a:cs typeface="Lettera Text Std"/>
            </a:endParaRPr>
          </a:p>
        </p:txBody>
      </p:sp>
      <p:sp>
        <p:nvSpPr>
          <p:cNvPr id="4" name="object 4"/>
          <p:cNvSpPr txBox="1"/>
          <p:nvPr/>
        </p:nvSpPr>
        <p:spPr>
          <a:xfrm>
            <a:off x="444500" y="437417"/>
            <a:ext cx="334645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0377358"/>
      </p:ext>
    </p:extLst>
  </p:cSld>
  <p:clrMapOvr>
    <a:masterClrMapping/>
  </p:clrMapOvr>
  <mc:AlternateContent xmlns:mc="http://schemas.openxmlformats.org/markup-compatibility/2006" xmlns:p14="http://schemas.microsoft.com/office/powerpoint/2010/main">
    <mc:Choice Requires="p14">
      <p:transition spd="slow" p14:dur="2000" advTm="56336"/>
    </mc:Choice>
    <mc:Fallback xmlns="">
      <p:transition spd="slow" advTm="56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304372"/>
            <a:ext cx="4392295" cy="369332"/>
          </a:xfrm>
          <a:prstGeom prst="rect">
            <a:avLst/>
          </a:prstGeom>
        </p:spPr>
        <p:txBody>
          <a:bodyPr vert="horz" wrap="square" lIns="0" tIns="0" rIns="0" bIns="0" rtlCol="0" anchor="t">
            <a:spAutoFit/>
          </a:bodyPr>
          <a:lstStyle/>
          <a:p>
            <a:pPr marL="12700">
              <a:lnSpc>
                <a:spcPct val="100000"/>
              </a:lnSpc>
            </a:pPr>
            <a:r>
              <a:rPr lang="en-US" sz="2400" b="1" dirty="0">
                <a:solidFill>
                  <a:srgbClr val="231F20"/>
                </a:solidFill>
                <a:latin typeface="Aptos"/>
                <a:cs typeface="Lettera Text Std"/>
              </a:rPr>
              <a:t>Estimated Costs of University</a:t>
            </a:r>
            <a:endParaRPr sz="2400" dirty="0">
              <a:latin typeface="Aptos"/>
              <a:cs typeface="Lettera Text Std"/>
            </a:endParaRPr>
          </a:p>
        </p:txBody>
      </p:sp>
      <p:sp>
        <p:nvSpPr>
          <p:cNvPr id="3" name="object 3"/>
          <p:cNvSpPr txBox="1"/>
          <p:nvPr/>
        </p:nvSpPr>
        <p:spPr>
          <a:xfrm>
            <a:off x="444500" y="2362200"/>
            <a:ext cx="5073015" cy="691536"/>
          </a:xfrm>
          <a:prstGeom prst="rect">
            <a:avLst/>
          </a:prstGeom>
        </p:spPr>
        <p:txBody>
          <a:bodyPr vert="horz" wrap="square" lIns="0" tIns="0" rIns="0" bIns="0" rtlCol="0">
            <a:spAutoFit/>
          </a:bodyPr>
          <a:lstStyle/>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b="1"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graphicFrame>
        <p:nvGraphicFramePr>
          <p:cNvPr id="30" name="Table 29"/>
          <p:cNvGraphicFramePr>
            <a:graphicFrameLocks noGrp="1"/>
          </p:cNvGraphicFramePr>
          <p:nvPr>
            <p:extLst>
              <p:ext uri="{D42A27DB-BD31-4B8C-83A1-F6EECF244321}">
                <p14:modId xmlns:p14="http://schemas.microsoft.com/office/powerpoint/2010/main" val="538566247"/>
              </p:ext>
            </p:extLst>
          </p:nvPr>
        </p:nvGraphicFramePr>
        <p:xfrm>
          <a:off x="455706" y="1828800"/>
          <a:ext cx="6489700" cy="4751607"/>
        </p:xfrm>
        <a:graphic>
          <a:graphicData uri="http://schemas.openxmlformats.org/drawingml/2006/table">
            <a:tbl>
              <a:tblPr/>
              <a:tblGrid>
                <a:gridCol w="3586987">
                  <a:extLst>
                    <a:ext uri="{9D8B030D-6E8A-4147-A177-3AD203B41FA5}">
                      <a16:colId xmlns:a16="http://schemas.microsoft.com/office/drawing/2014/main" val="20000"/>
                    </a:ext>
                  </a:extLst>
                </a:gridCol>
                <a:gridCol w="1449794">
                  <a:extLst>
                    <a:ext uri="{9D8B030D-6E8A-4147-A177-3AD203B41FA5}">
                      <a16:colId xmlns:a16="http://schemas.microsoft.com/office/drawing/2014/main" val="20001"/>
                    </a:ext>
                  </a:extLst>
                </a:gridCol>
                <a:gridCol w="1452919">
                  <a:extLst>
                    <a:ext uri="{9D8B030D-6E8A-4147-A177-3AD203B41FA5}">
                      <a16:colId xmlns:a16="http://schemas.microsoft.com/office/drawing/2014/main" val="20002"/>
                    </a:ext>
                  </a:extLst>
                </a:gridCol>
              </a:tblGrid>
              <a:tr h="391737">
                <a:tc>
                  <a:txBody>
                    <a:bodyPr/>
                    <a:lstStyle/>
                    <a:p>
                      <a:pPr algn="l" fontAlgn="b"/>
                      <a:r>
                        <a:rPr lang="en-US" sz="1400" b="1" i="0" u="none" strike="noStrike" dirty="0">
                          <a:solidFill>
                            <a:srgbClr val="D2232A"/>
                          </a:solidFill>
                          <a:effectLst/>
                          <a:latin typeface="Aptos"/>
                        </a:rPr>
                        <a:t>Costs of university education </a:t>
                      </a:r>
                      <a:br>
                        <a:rPr lang="en-US" sz="1400" b="1" i="0" u="none" strike="noStrike" dirty="0">
                          <a:solidFill>
                            <a:srgbClr val="D2232A"/>
                          </a:solidFill>
                          <a:effectLst/>
                          <a:latin typeface="Aptos"/>
                        </a:rPr>
                      </a:br>
                      <a:r>
                        <a:rPr lang="en-US" sz="1400" b="1" i="0" u="none" strike="noStrike" dirty="0">
                          <a:solidFill>
                            <a:srgbClr val="D2232A"/>
                          </a:solidFill>
                          <a:effectLst/>
                          <a:latin typeface="Aptos"/>
                        </a:rPr>
                        <a:t>(8 months)</a:t>
                      </a:r>
                    </a:p>
                  </a:txBody>
                  <a:tcPr marL="6350" marR="6350" marT="6350" marB="0" anchor="b">
                    <a:lnL>
                      <a:noFill/>
                    </a:lnL>
                    <a:lnR>
                      <a:noFill/>
                    </a:lnR>
                    <a:lnT>
                      <a:noFill/>
                    </a:lnT>
                    <a:lnB>
                      <a:noFill/>
                    </a:lnB>
                  </a:tcPr>
                </a:tc>
                <a:tc>
                  <a:txBody>
                    <a:bodyPr/>
                    <a:lstStyle/>
                    <a:p>
                      <a:pPr algn="r" fontAlgn="b"/>
                      <a:r>
                        <a:rPr lang="en-CA" sz="1400" b="1" i="0" u="none" strike="noStrike" dirty="0">
                          <a:solidFill>
                            <a:srgbClr val="D2232A"/>
                          </a:solidFill>
                          <a:effectLst/>
                          <a:latin typeface="Aptos"/>
                        </a:rPr>
                        <a:t>Living </a:t>
                      </a:r>
                      <a:br>
                        <a:rPr lang="en-CA" sz="1400" b="1" i="0" u="none" strike="noStrike" dirty="0">
                          <a:solidFill>
                            <a:srgbClr val="D2232A"/>
                          </a:solidFill>
                          <a:effectLst/>
                          <a:latin typeface="Aptos"/>
                        </a:rPr>
                      </a:br>
                      <a:r>
                        <a:rPr lang="en-CA" sz="1400" b="1" i="0" u="none" strike="noStrike" dirty="0">
                          <a:solidFill>
                            <a:srgbClr val="D2232A"/>
                          </a:solidFill>
                          <a:effectLst/>
                          <a:latin typeface="Aptos"/>
                        </a:rPr>
                        <a:t>at home</a:t>
                      </a:r>
                    </a:p>
                  </a:txBody>
                  <a:tcPr marL="6350" marR="6350" marT="6350" marB="0" anchor="b">
                    <a:lnL>
                      <a:noFill/>
                    </a:lnL>
                    <a:lnR>
                      <a:noFill/>
                    </a:lnR>
                    <a:lnT>
                      <a:noFill/>
                    </a:lnT>
                    <a:lnB>
                      <a:noFill/>
                    </a:lnB>
                  </a:tcPr>
                </a:tc>
                <a:tc>
                  <a:txBody>
                    <a:bodyPr/>
                    <a:lstStyle/>
                    <a:p>
                      <a:pPr algn="r" fontAlgn="b"/>
                      <a:r>
                        <a:rPr lang="en-CA" sz="1400" b="1" i="0" u="none" strike="noStrike" dirty="0">
                          <a:solidFill>
                            <a:srgbClr val="D2232A"/>
                          </a:solidFill>
                          <a:effectLst/>
                          <a:latin typeface="Aptos"/>
                        </a:rPr>
                        <a:t>Living </a:t>
                      </a:r>
                      <a:br>
                        <a:rPr lang="en-CA" sz="1400" b="1" i="0" u="none" strike="noStrike" dirty="0">
                          <a:solidFill>
                            <a:srgbClr val="D2232A"/>
                          </a:solidFill>
                          <a:effectLst/>
                          <a:latin typeface="Aptos"/>
                        </a:rPr>
                      </a:br>
                      <a:r>
                        <a:rPr lang="en-CA" sz="1400" b="1" i="0" u="none" strike="noStrike" dirty="0">
                          <a:solidFill>
                            <a:srgbClr val="D2232A"/>
                          </a:solidFill>
                          <a:effectLst/>
                          <a:latin typeface="Aptos"/>
                        </a:rPr>
                        <a:t>on/off campus</a:t>
                      </a:r>
                    </a:p>
                  </a:txBody>
                  <a:tcPr marL="6350" marR="6350" marT="6350" marB="0" anchor="b">
                    <a:lnL>
                      <a:noFill/>
                    </a:lnL>
                    <a:lnR>
                      <a:noFill/>
                    </a:lnR>
                    <a:lnT>
                      <a:noFill/>
                    </a:lnT>
                    <a:lnB>
                      <a:noFill/>
                    </a:lnB>
                  </a:tcPr>
                </a:tc>
                <a:extLst>
                  <a:ext uri="{0D108BD9-81ED-4DB2-BD59-A6C34878D82A}">
                    <a16:rowId xmlns:a16="http://schemas.microsoft.com/office/drawing/2014/main" val="10000"/>
                  </a:ext>
                </a:extLst>
              </a:tr>
              <a:tr h="391737">
                <a:tc>
                  <a:txBody>
                    <a:bodyPr/>
                    <a:lstStyle/>
                    <a:p>
                      <a:pPr algn="l" fontAlgn="b"/>
                      <a:r>
                        <a:rPr lang="en-US" sz="1400" b="1" i="0" u="none" strike="noStrike" dirty="0">
                          <a:solidFill>
                            <a:srgbClr val="000000"/>
                          </a:solidFill>
                          <a:effectLst/>
                          <a:latin typeface="Aptos"/>
                        </a:rPr>
                        <a:t>Program Fees - </a:t>
                      </a:r>
                      <a:br>
                        <a:rPr lang="en-US" sz="1400" b="1" i="0" u="none" strike="noStrike" dirty="0">
                          <a:solidFill>
                            <a:srgbClr val="000000"/>
                          </a:solidFill>
                          <a:effectLst/>
                          <a:latin typeface="Aptos"/>
                        </a:rPr>
                      </a:br>
                      <a:r>
                        <a:rPr lang="en-US" sz="1400" b="1" i="0" u="none" strike="noStrike" dirty="0">
                          <a:solidFill>
                            <a:srgbClr val="000000"/>
                          </a:solidFill>
                          <a:effectLst/>
                          <a:latin typeface="Aptos"/>
                        </a:rPr>
                        <a:t>5 CR/100% course load</a:t>
                      </a:r>
                    </a:p>
                  </a:txBody>
                  <a:tcPr marL="6350" marR="6350" marT="6350" marB="0" anchor="b">
                    <a:lnL>
                      <a:noFill/>
                    </a:lnL>
                    <a:lnR>
                      <a:noFill/>
                    </a:lnR>
                    <a:lnT>
                      <a:noFill/>
                    </a:lnT>
                    <a:lnB>
                      <a:noFill/>
                    </a:lnB>
                  </a:tcPr>
                </a:tc>
                <a:tc>
                  <a:txBody>
                    <a:bodyPr/>
                    <a:lstStyle/>
                    <a:p>
                      <a:pPr algn="l" fontAlgn="b"/>
                      <a:endParaRPr lang="en-CA" sz="1100" b="0" i="0" u="none" strike="noStrike" dirty="0">
                        <a:solidFill>
                          <a:srgbClr val="000000"/>
                        </a:solidFill>
                        <a:effectLst/>
                        <a:latin typeface="Aptos"/>
                      </a:endParaRPr>
                    </a:p>
                  </a:txBody>
                  <a:tcPr marL="6350" marR="6350" marT="6350" marB="0" anchor="b">
                    <a:lnL>
                      <a:noFill/>
                    </a:lnL>
                    <a:lnR>
                      <a:noFill/>
                    </a:lnR>
                    <a:lnT>
                      <a:noFill/>
                    </a:lnT>
                    <a:lnB>
                      <a:noFill/>
                    </a:lnB>
                  </a:tcPr>
                </a:tc>
                <a:tc>
                  <a:txBody>
                    <a:bodyPr/>
                    <a:lstStyle/>
                    <a:p>
                      <a:pPr algn="l" fontAlgn="b"/>
                      <a:endParaRPr lang="en-CA" sz="1100" b="0" i="0" u="none" strike="noStrike" dirty="0">
                        <a:solidFill>
                          <a:srgbClr val="000000"/>
                        </a:solidFill>
                        <a:effectLst/>
                        <a:latin typeface="Aptos"/>
                      </a:endParaRPr>
                    </a:p>
                  </a:txBody>
                  <a:tcPr marL="6350" marR="6350" marT="6350" marB="0" anchor="b">
                    <a:lnL>
                      <a:noFill/>
                    </a:lnL>
                    <a:lnR>
                      <a:noFill/>
                    </a:lnR>
                    <a:lnT>
                      <a:noFill/>
                    </a:lnT>
                    <a:lnB>
                      <a:noFill/>
                    </a:lnB>
                  </a:tcPr>
                </a:tc>
                <a:extLst>
                  <a:ext uri="{0D108BD9-81ED-4DB2-BD59-A6C34878D82A}">
                    <a16:rowId xmlns:a16="http://schemas.microsoft.com/office/drawing/2014/main" val="2000577567"/>
                  </a:ext>
                </a:extLst>
              </a:tr>
              <a:tr h="200145">
                <a:tc>
                  <a:txBody>
                    <a:bodyPr/>
                    <a:lstStyle/>
                    <a:p>
                      <a:pPr algn="l" fontAlgn="b"/>
                      <a:r>
                        <a:rPr lang="en-CA" sz="1400" b="1" i="0" u="none" strike="noStrike" dirty="0">
                          <a:solidFill>
                            <a:srgbClr val="000000"/>
                          </a:solidFill>
                          <a:effectLst/>
                          <a:latin typeface="Aptos"/>
                        </a:rPr>
                        <a:t>     - domestic</a:t>
                      </a:r>
                    </a:p>
                  </a:txBody>
                  <a:tcPr marL="6350" marR="6350" marT="6350" marB="0" anchor="b">
                    <a:lnL>
                      <a:noFill/>
                    </a:lnL>
                    <a:lnR>
                      <a:noFill/>
                    </a:lnR>
                    <a:lnT>
                      <a:noFill/>
                    </a:lnT>
                    <a:lnB>
                      <a:noFill/>
                    </a:lnB>
                  </a:tcPr>
                </a:tc>
                <a:tc>
                  <a:txBody>
                    <a:bodyPr/>
                    <a:lstStyle/>
                    <a:p>
                      <a:pPr algn="r" fontAlgn="b"/>
                      <a:r>
                        <a:rPr lang="en-CA" sz="1400" b="1" i="0" u="none" strike="noStrike" dirty="0">
                          <a:solidFill>
                            <a:srgbClr val="000000"/>
                          </a:solidFill>
                          <a:effectLst/>
                          <a:latin typeface="Aptos"/>
                        </a:rPr>
                        <a:t>$6,100 </a:t>
                      </a:r>
                    </a:p>
                  </a:txBody>
                  <a:tcPr marL="6350" marR="6350" marT="6350" marB="0" anchor="b">
                    <a:lnL>
                      <a:noFill/>
                    </a:lnL>
                    <a:lnR>
                      <a:noFill/>
                    </a:lnR>
                    <a:lnT>
                      <a:noFill/>
                    </a:lnT>
                    <a:lnB>
                      <a:noFill/>
                    </a:lnB>
                  </a:tcPr>
                </a:tc>
                <a:tc>
                  <a:txBody>
                    <a:bodyPr/>
                    <a:lstStyle/>
                    <a:p>
                      <a:pPr algn="r" fontAlgn="b"/>
                      <a:r>
                        <a:rPr lang="en-CA" sz="1400" b="1" i="0" u="none" strike="noStrike" dirty="0">
                          <a:solidFill>
                            <a:srgbClr val="000000"/>
                          </a:solidFill>
                          <a:effectLst/>
                          <a:latin typeface="Aptos"/>
                        </a:rPr>
                        <a:t>$6,100 </a:t>
                      </a:r>
                    </a:p>
                  </a:txBody>
                  <a:tcPr marL="6350" marR="6350" marT="6350" marB="0" anchor="b">
                    <a:lnL>
                      <a:noFill/>
                    </a:lnL>
                    <a:lnR>
                      <a:noFill/>
                    </a:lnR>
                    <a:lnT>
                      <a:noFill/>
                    </a:lnT>
                    <a:lnB>
                      <a:noFill/>
                    </a:lnB>
                  </a:tcPr>
                </a:tc>
                <a:extLst>
                  <a:ext uri="{0D108BD9-81ED-4DB2-BD59-A6C34878D82A}">
                    <a16:rowId xmlns:a16="http://schemas.microsoft.com/office/drawing/2014/main" val="3089623570"/>
                  </a:ext>
                </a:extLst>
              </a:tr>
              <a:tr h="200145">
                <a:tc>
                  <a:txBody>
                    <a:bodyPr/>
                    <a:lstStyle/>
                    <a:p>
                      <a:pPr algn="l" fontAlgn="b"/>
                      <a:r>
                        <a:rPr lang="en-CA" sz="1400" b="1" i="0" u="none" strike="noStrike" dirty="0">
                          <a:solidFill>
                            <a:srgbClr val="000000"/>
                          </a:solidFill>
                          <a:effectLst/>
                          <a:latin typeface="Aptos"/>
                        </a:rPr>
                        <a:t>     - international                                </a:t>
                      </a:r>
                    </a:p>
                  </a:txBody>
                  <a:tcPr marL="6350" marR="6350" marT="6350" marB="0" anchor="b">
                    <a:lnL>
                      <a:noFill/>
                    </a:lnL>
                    <a:lnR>
                      <a:noFill/>
                    </a:lnR>
                    <a:lnT>
                      <a:noFill/>
                    </a:lnT>
                    <a:lnB>
                      <a:noFill/>
                    </a:lnB>
                  </a:tcPr>
                </a:tc>
                <a:tc>
                  <a:txBody>
                    <a:bodyPr/>
                    <a:lstStyle/>
                    <a:p>
                      <a:pPr algn="r" fontAlgn="b"/>
                      <a:r>
                        <a:rPr lang="en-CA" sz="1400" b="1" i="0" u="none" strike="noStrike" dirty="0">
                          <a:solidFill>
                            <a:srgbClr val="000000"/>
                          </a:solidFill>
                          <a:effectLst/>
                          <a:latin typeface="Aptos"/>
                        </a:rPr>
                        <a:t>$61,770 </a:t>
                      </a:r>
                    </a:p>
                  </a:txBody>
                  <a:tcPr marL="6350" marR="6350" marT="6350" marB="0" anchor="b">
                    <a:lnL>
                      <a:noFill/>
                    </a:lnL>
                    <a:lnR>
                      <a:noFill/>
                    </a:lnR>
                    <a:lnT>
                      <a:noFill/>
                    </a:lnT>
                    <a:lnB>
                      <a:noFill/>
                    </a:lnB>
                  </a:tcPr>
                </a:tc>
                <a:tc>
                  <a:txBody>
                    <a:bodyPr/>
                    <a:lstStyle/>
                    <a:p>
                      <a:pPr lvl="0" algn="r">
                        <a:buNone/>
                      </a:pPr>
                      <a:r>
                        <a:rPr lang="en-CA" sz="1400" b="1" i="0" u="none" strike="noStrike" dirty="0">
                          <a:solidFill>
                            <a:srgbClr val="000000"/>
                          </a:solidFill>
                          <a:effectLst/>
                          <a:latin typeface="Aptos"/>
                        </a:rPr>
                        <a:t>$61,770</a:t>
                      </a:r>
                    </a:p>
                  </a:txBody>
                  <a:tcPr marL="6350" marR="6350" marT="6350" marB="0" anchor="b">
                    <a:lnL>
                      <a:noFill/>
                    </a:lnL>
                    <a:lnR>
                      <a:noFill/>
                    </a:lnR>
                    <a:lnT>
                      <a:noFill/>
                    </a:lnT>
                    <a:lnB>
                      <a:noFill/>
                    </a:lnB>
                  </a:tcPr>
                </a:tc>
                <a:extLst>
                  <a:ext uri="{0D108BD9-81ED-4DB2-BD59-A6C34878D82A}">
                    <a16:rowId xmlns:a16="http://schemas.microsoft.com/office/drawing/2014/main" val="1571581131"/>
                  </a:ext>
                </a:extLst>
              </a:tr>
              <a:tr h="200145">
                <a:tc>
                  <a:txBody>
                    <a:bodyPr/>
                    <a:lstStyle/>
                    <a:p>
                      <a:pPr algn="l" fontAlgn="b"/>
                      <a:r>
                        <a:rPr lang="en-CA" sz="1400" b="1" i="0" u="none" strike="noStrike" dirty="0">
                          <a:solidFill>
                            <a:srgbClr val="000000"/>
                          </a:solidFill>
                          <a:effectLst/>
                          <a:latin typeface="Aptos"/>
                        </a:rPr>
                        <a:t>Incidental/Ancillary Fees (estimate) </a:t>
                      </a:r>
                    </a:p>
                  </a:txBody>
                  <a:tcPr marL="6350" marR="6350" marT="6350" marB="0" anchor="b">
                    <a:lnL>
                      <a:noFill/>
                    </a:lnL>
                    <a:lnR>
                      <a:noFill/>
                    </a:lnR>
                    <a:lnT>
                      <a:noFill/>
                    </a:lnT>
                    <a:lnB>
                      <a:noFill/>
                    </a:lnB>
                  </a:tcPr>
                </a:tc>
                <a:tc>
                  <a:txBody>
                    <a:bodyPr/>
                    <a:lstStyle/>
                    <a:p>
                      <a:pPr algn="r" fontAlgn="b"/>
                      <a:r>
                        <a:rPr lang="en-CA" sz="1400" b="1" i="0" u="none" strike="noStrike" dirty="0">
                          <a:solidFill>
                            <a:srgbClr val="000000"/>
                          </a:solidFill>
                          <a:effectLst/>
                          <a:latin typeface="Aptos"/>
                        </a:rPr>
                        <a:t>$1,630 </a:t>
                      </a:r>
                    </a:p>
                  </a:txBody>
                  <a:tcPr marL="6350" marR="6350" marT="6350" marB="0" anchor="b">
                    <a:lnL>
                      <a:noFill/>
                    </a:lnL>
                    <a:lnR>
                      <a:noFill/>
                    </a:lnR>
                    <a:lnT>
                      <a:noFill/>
                    </a:lnT>
                    <a:lnB>
                      <a:noFill/>
                    </a:lnB>
                  </a:tcPr>
                </a:tc>
                <a:tc>
                  <a:txBody>
                    <a:bodyPr/>
                    <a:lstStyle/>
                    <a:p>
                      <a:pPr algn="r" fontAlgn="b"/>
                      <a:r>
                        <a:rPr lang="en-CA" sz="1400" b="1" i="0" u="none" strike="noStrike" dirty="0">
                          <a:solidFill>
                            <a:srgbClr val="000000"/>
                          </a:solidFill>
                          <a:effectLst/>
                          <a:latin typeface="Aptos"/>
                        </a:rPr>
                        <a:t>$1,630 </a:t>
                      </a:r>
                    </a:p>
                  </a:txBody>
                  <a:tcPr marL="6350" marR="6350" marT="6350" marB="0" anchor="b">
                    <a:lnL>
                      <a:noFill/>
                    </a:lnL>
                    <a:lnR>
                      <a:noFill/>
                    </a:lnR>
                    <a:lnT>
                      <a:noFill/>
                    </a:lnT>
                    <a:lnB>
                      <a:noFill/>
                    </a:lnB>
                  </a:tcPr>
                </a:tc>
                <a:extLst>
                  <a:ext uri="{0D108BD9-81ED-4DB2-BD59-A6C34878D82A}">
                    <a16:rowId xmlns:a16="http://schemas.microsoft.com/office/drawing/2014/main" val="2931946364"/>
                  </a:ext>
                </a:extLst>
              </a:tr>
              <a:tr h="200145">
                <a:tc>
                  <a:txBody>
                    <a:bodyPr/>
                    <a:lstStyle/>
                    <a:p>
                      <a:pPr algn="l" fontAlgn="b"/>
                      <a:r>
                        <a:rPr lang="en-CA" sz="1400" b="1" i="0" u="none" strike="noStrike" dirty="0">
                          <a:solidFill>
                            <a:srgbClr val="000000"/>
                          </a:solidFill>
                          <a:effectLst/>
                          <a:latin typeface="Aptos"/>
                        </a:rPr>
                        <a:t>UHIP (for international students)</a:t>
                      </a:r>
                    </a:p>
                  </a:txBody>
                  <a:tcPr marL="6350" marR="6350" marT="6350" marB="0" anchor="b">
                    <a:lnL>
                      <a:noFill/>
                    </a:lnL>
                    <a:lnR>
                      <a:noFill/>
                    </a:lnR>
                    <a:lnT>
                      <a:noFill/>
                    </a:lnT>
                    <a:lnB>
                      <a:noFill/>
                    </a:lnB>
                  </a:tcPr>
                </a:tc>
                <a:tc>
                  <a:txBody>
                    <a:bodyPr/>
                    <a:lstStyle/>
                    <a:p>
                      <a:pPr algn="r" fontAlgn="b"/>
                      <a:r>
                        <a:rPr lang="en-CA" sz="1400" b="1" i="0" u="none" strike="noStrike" dirty="0">
                          <a:solidFill>
                            <a:srgbClr val="000000"/>
                          </a:solidFill>
                          <a:effectLst/>
                          <a:latin typeface="Aptos"/>
                        </a:rPr>
                        <a:t>$750 </a:t>
                      </a:r>
                    </a:p>
                  </a:txBody>
                  <a:tcPr marL="6350" marR="6350" marT="6350" marB="0" anchor="b">
                    <a:lnL>
                      <a:noFill/>
                    </a:lnL>
                    <a:lnR>
                      <a:noFill/>
                    </a:lnR>
                    <a:lnT>
                      <a:noFill/>
                    </a:lnT>
                    <a:lnB>
                      <a:noFill/>
                    </a:lnB>
                  </a:tcPr>
                </a:tc>
                <a:tc>
                  <a:txBody>
                    <a:bodyPr/>
                    <a:lstStyle/>
                    <a:p>
                      <a:pPr algn="r" fontAlgn="b"/>
                      <a:r>
                        <a:rPr lang="en-CA" sz="1400" b="1" i="0" u="none" strike="noStrike" dirty="0">
                          <a:solidFill>
                            <a:srgbClr val="000000"/>
                          </a:solidFill>
                          <a:effectLst/>
                          <a:latin typeface="Aptos"/>
                        </a:rPr>
                        <a:t>$750 </a:t>
                      </a:r>
                    </a:p>
                  </a:txBody>
                  <a:tcPr marL="6350" marR="6350" marT="6350" marB="0" anchor="b">
                    <a:lnL>
                      <a:noFill/>
                    </a:lnL>
                    <a:lnR>
                      <a:noFill/>
                    </a:lnR>
                    <a:lnT>
                      <a:noFill/>
                    </a:lnT>
                    <a:lnB>
                      <a:noFill/>
                    </a:lnB>
                  </a:tcPr>
                </a:tc>
                <a:extLst>
                  <a:ext uri="{0D108BD9-81ED-4DB2-BD59-A6C34878D82A}">
                    <a16:rowId xmlns:a16="http://schemas.microsoft.com/office/drawing/2014/main" val="3344344884"/>
                  </a:ext>
                </a:extLst>
              </a:tr>
              <a:tr h="200145">
                <a:tc>
                  <a:txBody>
                    <a:bodyPr/>
                    <a:lstStyle/>
                    <a:p>
                      <a:pPr algn="l" fontAlgn="b"/>
                      <a:r>
                        <a:rPr lang="en-CA" sz="1400" b="1" i="0" u="none" strike="noStrike" dirty="0">
                          <a:solidFill>
                            <a:srgbClr val="000000"/>
                          </a:solidFill>
                          <a:effectLst/>
                          <a:latin typeface="Aptos"/>
                        </a:rPr>
                        <a:t>Books/print/design + art materials</a:t>
                      </a:r>
                    </a:p>
                  </a:txBody>
                  <a:tcPr marL="6350" marR="6350" marT="6350" marB="0" anchor="b">
                    <a:lnL>
                      <a:noFill/>
                    </a:lnL>
                    <a:lnR>
                      <a:noFill/>
                    </a:lnR>
                    <a:lnT>
                      <a:noFill/>
                    </a:lnT>
                    <a:lnB>
                      <a:noFill/>
                    </a:lnB>
                  </a:tcPr>
                </a:tc>
                <a:tc>
                  <a:txBody>
                    <a:bodyPr/>
                    <a:lstStyle/>
                    <a:p>
                      <a:pPr algn="r" fontAlgn="b"/>
                      <a:r>
                        <a:rPr lang="en-CA" sz="1400" b="1" i="0" u="none" strike="noStrike" dirty="0">
                          <a:solidFill>
                            <a:srgbClr val="000000"/>
                          </a:solidFill>
                          <a:effectLst/>
                          <a:latin typeface="Aptos"/>
                        </a:rPr>
                        <a:t>$1,500 - $2,000</a:t>
                      </a:r>
                    </a:p>
                  </a:txBody>
                  <a:tcPr marL="6350" marR="6350" marT="6350" marB="0" anchor="b">
                    <a:lnL>
                      <a:noFill/>
                    </a:lnL>
                    <a:lnR>
                      <a:noFill/>
                    </a:lnR>
                    <a:lnT>
                      <a:noFill/>
                    </a:lnT>
                    <a:lnB>
                      <a:noFill/>
                    </a:lnB>
                  </a:tcPr>
                </a:tc>
                <a:tc>
                  <a:txBody>
                    <a:bodyPr/>
                    <a:lstStyle/>
                    <a:p>
                      <a:pPr algn="r" fontAlgn="b"/>
                      <a:r>
                        <a:rPr lang="en-CA" sz="1400" b="1" i="0" u="none" strike="noStrike" dirty="0">
                          <a:solidFill>
                            <a:srgbClr val="000000"/>
                          </a:solidFill>
                          <a:effectLst/>
                          <a:latin typeface="Aptos"/>
                        </a:rPr>
                        <a:t>$1,500 - $2,000</a:t>
                      </a:r>
                    </a:p>
                  </a:txBody>
                  <a:tcPr marL="6350" marR="6350" marT="6350" marB="0" anchor="b">
                    <a:lnL>
                      <a:noFill/>
                    </a:lnL>
                    <a:lnR>
                      <a:noFill/>
                    </a:lnR>
                    <a:lnT>
                      <a:noFill/>
                    </a:lnT>
                    <a:lnB>
                      <a:noFill/>
                    </a:lnB>
                  </a:tcPr>
                </a:tc>
                <a:extLst>
                  <a:ext uri="{0D108BD9-81ED-4DB2-BD59-A6C34878D82A}">
                    <a16:rowId xmlns:a16="http://schemas.microsoft.com/office/drawing/2014/main" val="3681380331"/>
                  </a:ext>
                </a:extLst>
              </a:tr>
              <a:tr h="377575">
                <a:tc>
                  <a:txBody>
                    <a:bodyPr/>
                    <a:lstStyle/>
                    <a:p>
                      <a:pPr algn="l" fontAlgn="b"/>
                      <a:r>
                        <a:rPr lang="en-CA" sz="1400" b="1" i="0" u="none" strike="noStrike" dirty="0">
                          <a:solidFill>
                            <a:srgbClr val="000000"/>
                          </a:solidFill>
                          <a:effectLst/>
                          <a:latin typeface="Aptos"/>
                        </a:rPr>
                        <a:t>Residence/Rent/Utilities</a:t>
                      </a:r>
                    </a:p>
                  </a:txBody>
                  <a:tcPr marL="6350" marR="6350" marT="6350" marB="0" anchor="b">
                    <a:lnL>
                      <a:noFill/>
                    </a:lnL>
                    <a:lnR>
                      <a:noFill/>
                    </a:lnR>
                    <a:lnT>
                      <a:noFill/>
                    </a:lnT>
                    <a:lnB>
                      <a:noFill/>
                    </a:lnB>
                  </a:tcPr>
                </a:tc>
                <a:tc>
                  <a:txBody>
                    <a:bodyPr/>
                    <a:lstStyle/>
                    <a:p>
                      <a:pPr algn="r" fontAlgn="b"/>
                      <a:r>
                        <a:rPr lang="en-CA" sz="1400" b="1" i="0" u="none" strike="noStrike" dirty="0">
                          <a:solidFill>
                            <a:srgbClr val="000000"/>
                          </a:solidFill>
                          <a:effectLst/>
                          <a:latin typeface="Aptos"/>
                        </a:rPr>
                        <a:t>$0 </a:t>
                      </a:r>
                    </a:p>
                  </a:txBody>
                  <a:tcPr marL="6350" marR="6350" marT="6350" marB="0" anchor="b">
                    <a:lnL>
                      <a:noFill/>
                    </a:lnL>
                    <a:lnR>
                      <a:noFill/>
                    </a:lnR>
                    <a:lnT>
                      <a:noFill/>
                    </a:lnT>
                    <a:lnB>
                      <a:noFill/>
                    </a:lnB>
                  </a:tcPr>
                </a:tc>
                <a:tc>
                  <a:txBody>
                    <a:bodyPr/>
                    <a:lstStyle/>
                    <a:p>
                      <a:pPr algn="r" fontAlgn="b"/>
                      <a:r>
                        <a:rPr lang="en-CA" sz="1400" b="1" i="0" u="none" strike="noStrike" dirty="0">
                          <a:solidFill>
                            <a:srgbClr val="000000"/>
                          </a:solidFill>
                          <a:effectLst/>
                          <a:latin typeface="Aptos"/>
                        </a:rPr>
                        <a:t>$7,200 - $11,200</a:t>
                      </a:r>
                    </a:p>
                  </a:txBody>
                  <a:tcPr marL="6350" marR="6350" marT="6350" marB="0" anchor="b">
                    <a:lnL>
                      <a:noFill/>
                    </a:lnL>
                    <a:lnR>
                      <a:noFill/>
                    </a:lnR>
                    <a:lnT>
                      <a:noFill/>
                    </a:lnT>
                    <a:lnB>
                      <a:noFill/>
                    </a:lnB>
                  </a:tcPr>
                </a:tc>
                <a:extLst>
                  <a:ext uri="{0D108BD9-81ED-4DB2-BD59-A6C34878D82A}">
                    <a16:rowId xmlns:a16="http://schemas.microsoft.com/office/drawing/2014/main" val="2859895241"/>
                  </a:ext>
                </a:extLst>
              </a:tr>
              <a:tr h="200145">
                <a:tc>
                  <a:txBody>
                    <a:bodyPr/>
                    <a:lstStyle/>
                    <a:p>
                      <a:pPr algn="l" fontAlgn="b"/>
                      <a:r>
                        <a:rPr lang="en-CA" sz="1400" b="1" i="0" u="none" strike="noStrike" dirty="0">
                          <a:solidFill>
                            <a:srgbClr val="000000"/>
                          </a:solidFill>
                          <a:effectLst/>
                          <a:latin typeface="Aptos"/>
                        </a:rPr>
                        <a:t>Travel (TTC only)</a:t>
                      </a:r>
                    </a:p>
                  </a:txBody>
                  <a:tcPr marL="6350" marR="6350" marT="6350" marB="0" anchor="b">
                    <a:lnL>
                      <a:noFill/>
                    </a:lnL>
                    <a:lnR>
                      <a:noFill/>
                    </a:lnR>
                    <a:lnT>
                      <a:noFill/>
                    </a:lnT>
                    <a:lnB>
                      <a:noFill/>
                    </a:lnB>
                  </a:tcPr>
                </a:tc>
                <a:tc>
                  <a:txBody>
                    <a:bodyPr/>
                    <a:lstStyle/>
                    <a:p>
                      <a:pPr algn="r" fontAlgn="b"/>
                      <a:r>
                        <a:rPr lang="en-CA" sz="1400" b="1" i="0" u="none" strike="noStrike" dirty="0">
                          <a:solidFill>
                            <a:srgbClr val="000000"/>
                          </a:solidFill>
                          <a:effectLst/>
                          <a:latin typeface="Aptos"/>
                        </a:rPr>
                        <a:t>$980 </a:t>
                      </a:r>
                    </a:p>
                  </a:txBody>
                  <a:tcPr marL="6350" marR="6350" marT="6350" marB="0" anchor="b">
                    <a:lnL>
                      <a:noFill/>
                    </a:lnL>
                    <a:lnR>
                      <a:noFill/>
                    </a:lnR>
                    <a:lnT>
                      <a:noFill/>
                    </a:lnT>
                    <a:lnB>
                      <a:noFill/>
                    </a:lnB>
                  </a:tcPr>
                </a:tc>
                <a:tc>
                  <a:txBody>
                    <a:bodyPr/>
                    <a:lstStyle/>
                    <a:p>
                      <a:pPr algn="r" fontAlgn="b"/>
                      <a:r>
                        <a:rPr lang="en-CA" sz="1400" b="1" i="0" u="none" strike="noStrike" dirty="0">
                          <a:solidFill>
                            <a:srgbClr val="000000"/>
                          </a:solidFill>
                          <a:effectLst/>
                          <a:latin typeface="Aptos"/>
                        </a:rPr>
                        <a:t>$65-$980 </a:t>
                      </a:r>
                    </a:p>
                  </a:txBody>
                  <a:tcPr marL="6350" marR="6350" marT="6350" marB="0" anchor="b">
                    <a:lnL>
                      <a:noFill/>
                    </a:lnL>
                    <a:lnR>
                      <a:noFill/>
                    </a:lnR>
                    <a:lnT>
                      <a:noFill/>
                    </a:lnT>
                    <a:lnB>
                      <a:noFill/>
                    </a:lnB>
                  </a:tcPr>
                </a:tc>
                <a:extLst>
                  <a:ext uri="{0D108BD9-81ED-4DB2-BD59-A6C34878D82A}">
                    <a16:rowId xmlns:a16="http://schemas.microsoft.com/office/drawing/2014/main" val="10001"/>
                  </a:ext>
                </a:extLst>
              </a:tr>
              <a:tr h="200145">
                <a:tc>
                  <a:txBody>
                    <a:bodyPr/>
                    <a:lstStyle/>
                    <a:p>
                      <a:pPr algn="l" fontAlgn="b"/>
                      <a:r>
                        <a:rPr lang="en-CA" sz="1400" b="1" i="0" u="none" strike="noStrike" dirty="0">
                          <a:solidFill>
                            <a:srgbClr val="000000"/>
                          </a:solidFill>
                          <a:effectLst/>
                          <a:latin typeface="Aptos"/>
                        </a:rPr>
                        <a:t>Food/Groceries</a:t>
                      </a:r>
                    </a:p>
                  </a:txBody>
                  <a:tcPr marL="6350" marR="6350" marT="6350" marB="0" anchor="b">
                    <a:lnL>
                      <a:noFill/>
                    </a:lnL>
                    <a:lnR>
                      <a:noFill/>
                    </a:lnR>
                    <a:lnT>
                      <a:noFill/>
                    </a:lnT>
                    <a:lnB>
                      <a:noFill/>
                    </a:lnB>
                  </a:tcPr>
                </a:tc>
                <a:tc>
                  <a:txBody>
                    <a:bodyPr/>
                    <a:lstStyle/>
                    <a:p>
                      <a:pPr algn="r" fontAlgn="b"/>
                      <a:r>
                        <a:rPr lang="en-CA" sz="1400" b="1" i="0" u="none" strike="noStrike" dirty="0">
                          <a:solidFill>
                            <a:srgbClr val="000000"/>
                          </a:solidFill>
                          <a:effectLst/>
                          <a:latin typeface="Aptos"/>
                        </a:rPr>
                        <a:t>$2,000 </a:t>
                      </a:r>
                    </a:p>
                  </a:txBody>
                  <a:tcPr marL="6350" marR="6350" marT="6350" marB="0" anchor="b">
                    <a:lnL>
                      <a:noFill/>
                    </a:lnL>
                    <a:lnR>
                      <a:noFill/>
                    </a:lnR>
                    <a:lnT>
                      <a:noFill/>
                    </a:lnT>
                    <a:lnB>
                      <a:noFill/>
                    </a:lnB>
                  </a:tcPr>
                </a:tc>
                <a:tc>
                  <a:txBody>
                    <a:bodyPr/>
                    <a:lstStyle/>
                    <a:p>
                      <a:pPr algn="r" fontAlgn="b"/>
                      <a:r>
                        <a:rPr lang="en-CA" sz="1400" b="1" i="0" u="none" strike="noStrike" dirty="0">
                          <a:solidFill>
                            <a:srgbClr val="000000"/>
                          </a:solidFill>
                          <a:effectLst/>
                          <a:latin typeface="Aptos"/>
                        </a:rPr>
                        <a:t>$2,800 - $6,000</a:t>
                      </a:r>
                    </a:p>
                  </a:txBody>
                  <a:tcPr marL="6350" marR="6350" marT="6350" marB="0" anchor="b">
                    <a:lnL>
                      <a:noFill/>
                    </a:lnL>
                    <a:lnR>
                      <a:noFill/>
                    </a:lnR>
                    <a:lnT>
                      <a:noFill/>
                    </a:lnT>
                    <a:lnB>
                      <a:noFill/>
                    </a:lnB>
                  </a:tcPr>
                </a:tc>
                <a:extLst>
                  <a:ext uri="{0D108BD9-81ED-4DB2-BD59-A6C34878D82A}">
                    <a16:rowId xmlns:a16="http://schemas.microsoft.com/office/drawing/2014/main" val="10002"/>
                  </a:ext>
                </a:extLst>
              </a:tr>
              <a:tr h="200145">
                <a:tc>
                  <a:txBody>
                    <a:bodyPr/>
                    <a:lstStyle/>
                    <a:p>
                      <a:pPr algn="l" fontAlgn="b"/>
                      <a:r>
                        <a:rPr lang="en-CA" sz="1400" b="1" i="0" u="none" strike="noStrike" dirty="0">
                          <a:solidFill>
                            <a:srgbClr val="000000"/>
                          </a:solidFill>
                          <a:effectLst/>
                          <a:latin typeface="Aptos"/>
                        </a:rPr>
                        <a:t>Living Expenses</a:t>
                      </a:r>
                    </a:p>
                  </a:txBody>
                  <a:tcPr marL="6350" marR="6350" marT="6350" marB="0" anchor="b">
                    <a:lnL>
                      <a:noFill/>
                    </a:lnL>
                    <a:lnR>
                      <a:noFill/>
                    </a:lnR>
                    <a:lnT>
                      <a:noFill/>
                    </a:lnT>
                    <a:lnB>
                      <a:noFill/>
                    </a:lnB>
                  </a:tcPr>
                </a:tc>
                <a:tc rowSpan="2">
                  <a:txBody>
                    <a:bodyPr/>
                    <a:lstStyle/>
                    <a:p>
                      <a:pPr algn="ctr" fontAlgn="b">
                        <a:lnSpc>
                          <a:spcPct val="300000"/>
                        </a:lnSpc>
                      </a:pPr>
                      <a:r>
                        <a:rPr lang="en-CA" sz="1400" b="1" i="0" u="none" strike="noStrike" dirty="0">
                          <a:solidFill>
                            <a:srgbClr val="000000"/>
                          </a:solidFill>
                          <a:effectLst/>
                          <a:latin typeface="Aptos"/>
                        </a:rPr>
                        <a:t>Varies</a:t>
                      </a:r>
                    </a:p>
                  </a:txBody>
                  <a:tcPr marL="6350" marR="6350" marT="6350" marB="0" anchor="b">
                    <a:lnL>
                      <a:noFill/>
                    </a:lnL>
                    <a:lnR>
                      <a:noFill/>
                    </a:lnR>
                    <a:lnT>
                      <a:noFill/>
                    </a:lnT>
                    <a:lnB>
                      <a:noFill/>
                    </a:lnB>
                  </a:tcPr>
                </a:tc>
                <a:tc rowSpan="2">
                  <a:txBody>
                    <a:bodyPr/>
                    <a:lstStyle/>
                    <a:p>
                      <a:pPr algn="ctr" fontAlgn="b">
                        <a:lnSpc>
                          <a:spcPct val="300000"/>
                        </a:lnSpc>
                      </a:pPr>
                      <a:r>
                        <a:rPr lang="en-CA" sz="1400" b="1" i="0" u="none" strike="noStrike" dirty="0">
                          <a:solidFill>
                            <a:srgbClr val="000000"/>
                          </a:solidFill>
                          <a:effectLst/>
                          <a:latin typeface="Aptos"/>
                        </a:rPr>
                        <a:t>Varies</a:t>
                      </a:r>
                    </a:p>
                  </a:txBody>
                  <a:tcPr marL="6350" marR="6350" marT="6350" marB="0" anchor="b">
                    <a:lnL>
                      <a:noFill/>
                    </a:lnL>
                    <a:lnR>
                      <a:noFill/>
                    </a:lnR>
                    <a:lnT>
                      <a:noFill/>
                    </a:lnT>
                    <a:lnB>
                      <a:noFill/>
                    </a:lnB>
                  </a:tcPr>
                </a:tc>
                <a:extLst>
                  <a:ext uri="{0D108BD9-81ED-4DB2-BD59-A6C34878D82A}">
                    <a16:rowId xmlns:a16="http://schemas.microsoft.com/office/drawing/2014/main" val="10003"/>
                  </a:ext>
                </a:extLst>
              </a:tr>
              <a:tr h="562240">
                <a:tc>
                  <a:txBody>
                    <a:bodyPr/>
                    <a:lstStyle/>
                    <a:p>
                      <a:pPr algn="l" fontAlgn="b"/>
                      <a:r>
                        <a:rPr lang="en-US" sz="1400" b="1" i="0" u="none" strike="noStrike" dirty="0">
                          <a:solidFill>
                            <a:srgbClr val="000000"/>
                          </a:solidFill>
                          <a:effectLst/>
                          <a:latin typeface="Aptos"/>
                        </a:rPr>
                        <a:t>(e.g.: phone, internet, laundry, personal care, entertainment, medical, misc.)</a:t>
                      </a:r>
                    </a:p>
                  </a:txBody>
                  <a:tcPr marL="6350" marR="6350" marT="6350" marB="0" anchor="b">
                    <a:lnL>
                      <a:noFill/>
                    </a:lnL>
                    <a:lnR>
                      <a:noFill/>
                    </a:lnR>
                    <a:lnT>
                      <a:noFill/>
                    </a:lnT>
                    <a:lnB>
                      <a:noFill/>
                    </a:lnB>
                  </a:tcPr>
                </a:tc>
                <a:tc vMerge="1">
                  <a:txBody>
                    <a:bodyPr/>
                    <a:lstStyle/>
                    <a:p>
                      <a:endParaRPr lang="en-CA"/>
                    </a:p>
                  </a:txBody>
                  <a:tcPr>
                    <a:lnL>
                      <a:noFill/>
                    </a:lnL>
                    <a:lnR>
                      <a:noFill/>
                    </a:lnR>
                    <a:lnT>
                      <a:noFill/>
                    </a:lnT>
                    <a:lnB>
                      <a:noFill/>
                    </a:lnB>
                  </a:tcPr>
                </a:tc>
                <a:tc vMerge="1">
                  <a:txBody>
                    <a:bodyPr/>
                    <a:lstStyle/>
                    <a:p>
                      <a:endParaRPr lang="en-CA"/>
                    </a:p>
                  </a:txBody>
                  <a:tcPr>
                    <a:lnL>
                      <a:noFill/>
                    </a:lnL>
                    <a:lnR>
                      <a:noFill/>
                    </a:lnR>
                    <a:lnT>
                      <a:noFill/>
                    </a:lnT>
                    <a:lnB>
                      <a:noFill/>
                    </a:lnB>
                  </a:tcPr>
                </a:tc>
                <a:extLst>
                  <a:ext uri="{0D108BD9-81ED-4DB2-BD59-A6C34878D82A}">
                    <a16:rowId xmlns:a16="http://schemas.microsoft.com/office/drawing/2014/main" val="10004"/>
                  </a:ext>
                </a:extLst>
              </a:tr>
              <a:tr h="254885">
                <a:tc>
                  <a:txBody>
                    <a:bodyPr/>
                    <a:lstStyle/>
                    <a:p>
                      <a:pPr algn="l" fontAlgn="b"/>
                      <a:endParaRPr lang="en-CA" sz="1800" b="0" i="0" u="none" strike="noStrike" dirty="0">
                        <a:solidFill>
                          <a:srgbClr val="000000"/>
                        </a:solidFill>
                        <a:effectLst/>
                        <a:latin typeface="Aptos"/>
                      </a:endParaRPr>
                    </a:p>
                  </a:txBody>
                  <a:tcPr marL="6350" marR="6350" marT="6350" marB="0" anchor="b">
                    <a:lnL>
                      <a:noFill/>
                    </a:lnL>
                    <a:lnR>
                      <a:noFill/>
                    </a:lnR>
                    <a:lnT>
                      <a:noFill/>
                    </a:lnT>
                    <a:lnB>
                      <a:noFill/>
                    </a:lnB>
                  </a:tcPr>
                </a:tc>
                <a:tc>
                  <a:txBody>
                    <a:bodyPr/>
                    <a:lstStyle/>
                    <a:p>
                      <a:pPr algn="r" fontAlgn="b"/>
                      <a:endParaRPr lang="en-CA" sz="1800" b="0" i="0" u="none" strike="noStrike" dirty="0">
                        <a:solidFill>
                          <a:srgbClr val="000000"/>
                        </a:solidFill>
                        <a:effectLst/>
                        <a:latin typeface="Aptos"/>
                      </a:endParaRPr>
                    </a:p>
                  </a:txBody>
                  <a:tcPr marL="6350" marR="6350" marT="6350" marB="0" anchor="b">
                    <a:lnL>
                      <a:noFill/>
                    </a:lnL>
                    <a:lnR>
                      <a:noFill/>
                    </a:lnR>
                    <a:lnT>
                      <a:noFill/>
                    </a:lnT>
                    <a:lnB>
                      <a:noFill/>
                    </a:lnB>
                  </a:tcPr>
                </a:tc>
                <a:tc>
                  <a:txBody>
                    <a:bodyPr/>
                    <a:lstStyle/>
                    <a:p>
                      <a:pPr algn="r" fontAlgn="b"/>
                      <a:endParaRPr lang="en-CA" sz="1800" b="0" i="0" u="none" strike="noStrike" dirty="0">
                        <a:solidFill>
                          <a:srgbClr val="000000"/>
                        </a:solidFill>
                        <a:effectLst/>
                        <a:latin typeface="Aptos"/>
                      </a:endParaRPr>
                    </a:p>
                  </a:txBody>
                  <a:tcPr marL="6350" marR="6350" marT="6350" marB="0" anchor="b">
                    <a:lnL>
                      <a:noFill/>
                    </a:lnL>
                    <a:lnR>
                      <a:noFill/>
                    </a:lnR>
                    <a:lnT>
                      <a:noFill/>
                    </a:lnT>
                    <a:lnB>
                      <a:noFill/>
                    </a:lnB>
                  </a:tcPr>
                </a:tc>
                <a:extLst>
                  <a:ext uri="{0D108BD9-81ED-4DB2-BD59-A6C34878D82A}">
                    <a16:rowId xmlns:a16="http://schemas.microsoft.com/office/drawing/2014/main" val="10005"/>
                  </a:ext>
                </a:extLst>
              </a:tr>
              <a:tr h="200145">
                <a:tc gridSpan="3">
                  <a:txBody>
                    <a:bodyPr/>
                    <a:lstStyle/>
                    <a:p>
                      <a:pPr algn="l" fontAlgn="b"/>
                      <a:r>
                        <a:rPr lang="en-US" sz="1400" b="1" i="0" u="none" strike="noStrike" dirty="0">
                          <a:solidFill>
                            <a:srgbClr val="000000"/>
                          </a:solidFill>
                          <a:effectLst/>
                          <a:latin typeface="Aptos"/>
                        </a:rPr>
                        <a:t>Note: Program fees are actual. Other costs are estimates.</a:t>
                      </a:r>
                    </a:p>
                  </a:txBody>
                  <a:tcPr marL="6350" marR="6350" marT="6350" marB="0" anchor="b">
                    <a:lnL>
                      <a:noFill/>
                    </a:lnL>
                    <a:lnR>
                      <a:noFill/>
                    </a:lnR>
                    <a:lnT>
                      <a:noFill/>
                    </a:lnT>
                    <a:lnB>
                      <a:noFill/>
                    </a:lnB>
                  </a:tcPr>
                </a:tc>
                <a:tc hMerge="1">
                  <a:txBody>
                    <a:bodyPr/>
                    <a:lstStyle/>
                    <a:p>
                      <a:endParaRPr lang="en-CA"/>
                    </a:p>
                  </a:txBody>
                  <a:tcPr>
                    <a:lnL>
                      <a:noFill/>
                    </a:lnL>
                    <a:lnR>
                      <a:noFill/>
                    </a:lnR>
                    <a:lnT>
                      <a:noFill/>
                    </a:lnT>
                    <a:lnB>
                      <a:noFill/>
                    </a:lnB>
                  </a:tcPr>
                </a:tc>
                <a:tc hMerge="1">
                  <a:txBody>
                    <a:bodyPr/>
                    <a:lstStyle/>
                    <a:p>
                      <a:endParaRPr lang="en-CA"/>
                    </a:p>
                  </a:txBody>
                  <a:tcPr>
                    <a:lnL>
                      <a:noFill/>
                    </a:lnL>
                    <a:lnR>
                      <a:noFill/>
                    </a:lnR>
                    <a:lnT>
                      <a:noFill/>
                    </a:lnT>
                    <a:lnB>
                      <a:noFill/>
                    </a:lnB>
                  </a:tcPr>
                </a:tc>
                <a:extLst>
                  <a:ext uri="{0D108BD9-81ED-4DB2-BD59-A6C34878D82A}">
                    <a16:rowId xmlns:a16="http://schemas.microsoft.com/office/drawing/2014/main" val="10006"/>
                  </a:ext>
                </a:extLst>
              </a:tr>
              <a:tr h="248172">
                <a:tc gridSpan="3">
                  <a:txBody>
                    <a:bodyPr/>
                    <a:lstStyle/>
                    <a:p>
                      <a:pPr algn="l" fontAlgn="b"/>
                      <a:endParaRPr lang="en-CA" sz="1100" b="0" i="0" u="none" strike="noStrike" dirty="0">
                        <a:solidFill>
                          <a:srgbClr val="000000"/>
                        </a:solidFill>
                        <a:effectLst/>
                        <a:latin typeface="Aptos"/>
                      </a:endParaRPr>
                    </a:p>
                  </a:txBody>
                  <a:tcPr marL="6350" marR="6350" marT="6350" marB="0" anchor="b">
                    <a:lnL>
                      <a:noFill/>
                    </a:lnL>
                    <a:lnR>
                      <a:noFill/>
                    </a:lnR>
                    <a:lnT>
                      <a:noFill/>
                    </a:lnT>
                    <a:lnB>
                      <a:noFill/>
                    </a:lnB>
                  </a:tcPr>
                </a:tc>
                <a:tc hMerge="1">
                  <a:txBody>
                    <a:bodyPr/>
                    <a:lstStyle/>
                    <a:p>
                      <a:endParaRPr lang="en-CA"/>
                    </a:p>
                  </a:txBody>
                  <a:tcPr>
                    <a:lnL>
                      <a:noFill/>
                    </a:lnL>
                    <a:lnR>
                      <a:noFill/>
                    </a:lnR>
                    <a:lnT>
                      <a:noFill/>
                    </a:lnT>
                    <a:lnB>
                      <a:noFill/>
                    </a:lnB>
                  </a:tcPr>
                </a:tc>
                <a:tc hMerge="1">
                  <a:txBody>
                    <a:bodyPr/>
                    <a:lstStyle/>
                    <a:p>
                      <a:endParaRPr lang="en-CA"/>
                    </a:p>
                  </a:txBody>
                  <a:tcPr>
                    <a:lnL>
                      <a:noFill/>
                    </a:lnL>
                    <a:lnR>
                      <a:noFill/>
                    </a:lnR>
                    <a:lnT>
                      <a:noFill/>
                    </a:lnT>
                    <a:lnB>
                      <a:noFill/>
                    </a:lnB>
                  </a:tcPr>
                </a:tc>
                <a:extLst>
                  <a:ext uri="{0D108BD9-81ED-4DB2-BD59-A6C34878D82A}">
                    <a16:rowId xmlns:a16="http://schemas.microsoft.com/office/drawing/2014/main" val="10007"/>
                  </a:ext>
                </a:extLst>
              </a:tr>
              <a:tr h="200145">
                <a:tc gridSpan="3">
                  <a:txBody>
                    <a:bodyPr/>
                    <a:lstStyle/>
                    <a:p>
                      <a:pPr algn="l" fontAlgn="b"/>
                      <a:r>
                        <a:rPr lang="en-US" sz="1400" b="1" i="0" u="none" strike="noStrike" dirty="0">
                          <a:solidFill>
                            <a:srgbClr val="000000"/>
                          </a:solidFill>
                          <a:effectLst/>
                          <a:latin typeface="Aptos"/>
                        </a:rPr>
                        <a:t>Visit the Student Accounts website: fees.utoronto.ca </a:t>
                      </a:r>
                    </a:p>
                  </a:txBody>
                  <a:tcPr marL="6350" marR="6350" marT="6350" marB="0" anchor="b">
                    <a:lnL>
                      <a:noFill/>
                    </a:lnL>
                    <a:lnR>
                      <a:noFill/>
                    </a:lnR>
                    <a:lnT>
                      <a:noFill/>
                    </a:lnT>
                    <a:lnB>
                      <a:noFill/>
                    </a:lnB>
                  </a:tcPr>
                </a:tc>
                <a:tc hMerge="1">
                  <a:txBody>
                    <a:bodyPr/>
                    <a:lstStyle/>
                    <a:p>
                      <a:endParaRPr lang="en-CA"/>
                    </a:p>
                  </a:txBody>
                  <a:tcPr>
                    <a:lnL>
                      <a:noFill/>
                    </a:lnL>
                    <a:lnR>
                      <a:noFill/>
                    </a:lnR>
                    <a:lnT>
                      <a:noFill/>
                    </a:lnT>
                    <a:lnB>
                      <a:noFill/>
                    </a:lnB>
                  </a:tcPr>
                </a:tc>
                <a:tc hMerge="1">
                  <a:txBody>
                    <a:bodyPr/>
                    <a:lstStyle/>
                    <a:p>
                      <a:endParaRPr lang="en-CA"/>
                    </a:p>
                  </a:txBody>
                  <a:tcPr>
                    <a:lnL>
                      <a:noFill/>
                    </a:lnL>
                    <a:lnR>
                      <a:noFill/>
                    </a:lnR>
                    <a:lnT>
                      <a:noFill/>
                    </a:lnT>
                    <a:lnB>
                      <a:noFill/>
                    </a:lnB>
                  </a:tcPr>
                </a:tc>
                <a:extLst>
                  <a:ext uri="{0D108BD9-81ED-4DB2-BD59-A6C34878D82A}">
                    <a16:rowId xmlns:a16="http://schemas.microsoft.com/office/drawing/2014/main" val="10008"/>
                  </a:ext>
                </a:extLst>
              </a:tr>
              <a:tr h="200145">
                <a:tc gridSpan="3">
                  <a:txBody>
                    <a:bodyPr/>
                    <a:lstStyle/>
                    <a:p>
                      <a:pPr algn="l" fontAlgn="b"/>
                      <a:r>
                        <a:rPr lang="en-CA" sz="1400" b="1" i="0" u="none" strike="noStrike" dirty="0">
                          <a:solidFill>
                            <a:srgbClr val="000000"/>
                          </a:solidFill>
                          <a:effectLst/>
                          <a:latin typeface="Aptos"/>
                        </a:rPr>
                        <a:t>More information https://studentlife.utoronto.ca/task/living-costs-in-toronto/</a:t>
                      </a:r>
                    </a:p>
                  </a:txBody>
                  <a:tcPr marL="6350" marR="6350" marT="6350" marB="0" anchor="b">
                    <a:lnL>
                      <a:noFill/>
                    </a:lnL>
                    <a:lnR>
                      <a:noFill/>
                    </a:lnR>
                    <a:lnT>
                      <a:noFill/>
                    </a:lnT>
                    <a:lnB>
                      <a:noFill/>
                    </a:lnB>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9"/>
                  </a:ext>
                </a:extLst>
              </a:tr>
            </a:tbl>
          </a:graphicData>
        </a:graphic>
      </p:graphicFrame>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8663297"/>
      </p:ext>
    </p:extLst>
  </p:cSld>
  <p:clrMapOvr>
    <a:masterClrMapping/>
  </p:clrMapOvr>
  <mc:AlternateContent xmlns:mc="http://schemas.openxmlformats.org/markup-compatibility/2006" xmlns:p14="http://schemas.microsoft.com/office/powerpoint/2010/main">
    <mc:Choice Requires="p14">
      <p:transition spd="slow" p14:dur="2000" advTm="29681"/>
    </mc:Choice>
    <mc:Fallback xmlns="">
      <p:transition spd="slow" advTm="29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849860"/>
            <a:ext cx="6611812" cy="369332"/>
          </a:xfrm>
          <a:prstGeom prst="rect">
            <a:avLst/>
          </a:prstGeom>
        </p:spPr>
        <p:txBody>
          <a:bodyPr vert="horz" wrap="square" lIns="0" tIns="0" rIns="0" bIns="0" rtlCol="0" anchor="t">
            <a:spAutoFit/>
          </a:bodyPr>
          <a:lstStyle/>
          <a:p>
            <a:pPr marL="12700">
              <a:lnSpc>
                <a:spcPct val="100000"/>
              </a:lnSpc>
            </a:pPr>
            <a:r>
              <a:rPr lang="en-US" sz="2400" b="1" dirty="0">
                <a:solidFill>
                  <a:srgbClr val="231F20"/>
                </a:solidFill>
                <a:latin typeface="Aptos"/>
                <a:cs typeface="Lettera Text Std"/>
              </a:rPr>
              <a:t>Explore all possible sources of funding</a:t>
            </a:r>
            <a:endParaRPr sz="2400" dirty="0">
              <a:latin typeface="Aptos"/>
              <a:cs typeface="Lettera Text Std"/>
            </a:endParaRPr>
          </a:p>
        </p:txBody>
      </p:sp>
      <p:sp>
        <p:nvSpPr>
          <p:cNvPr id="4" name="object 4"/>
          <p:cNvSpPr txBox="1"/>
          <p:nvPr/>
        </p:nvSpPr>
        <p:spPr>
          <a:xfrm>
            <a:off x="444500" y="437417"/>
            <a:ext cx="334645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graphicFrame>
        <p:nvGraphicFramePr>
          <p:cNvPr id="22" name="Table 21"/>
          <p:cNvGraphicFramePr>
            <a:graphicFrameLocks noGrp="1"/>
          </p:cNvGraphicFramePr>
          <p:nvPr>
            <p:extLst>
              <p:ext uri="{D42A27DB-BD31-4B8C-83A1-F6EECF244321}">
                <p14:modId xmlns:p14="http://schemas.microsoft.com/office/powerpoint/2010/main" val="3386154950"/>
              </p:ext>
            </p:extLst>
          </p:nvPr>
        </p:nvGraphicFramePr>
        <p:xfrm>
          <a:off x="306767" y="1529163"/>
          <a:ext cx="8122736" cy="5006213"/>
        </p:xfrm>
        <a:graphic>
          <a:graphicData uri="http://schemas.openxmlformats.org/drawingml/2006/table">
            <a:tbl>
              <a:tblPr firstRow="1" bandRow="1">
                <a:tableStyleId>{5C22544A-7EE6-4342-B048-85BDC9FD1C3A}</a:tableStyleId>
              </a:tblPr>
              <a:tblGrid>
                <a:gridCol w="4061368">
                  <a:extLst>
                    <a:ext uri="{9D8B030D-6E8A-4147-A177-3AD203B41FA5}">
                      <a16:colId xmlns:a16="http://schemas.microsoft.com/office/drawing/2014/main" val="20000"/>
                    </a:ext>
                  </a:extLst>
                </a:gridCol>
                <a:gridCol w="4061368">
                  <a:extLst>
                    <a:ext uri="{9D8B030D-6E8A-4147-A177-3AD203B41FA5}">
                      <a16:colId xmlns:a16="http://schemas.microsoft.com/office/drawing/2014/main" val="20001"/>
                    </a:ext>
                  </a:extLst>
                </a:gridCol>
              </a:tblGrid>
              <a:tr h="370840">
                <a:tc>
                  <a:txBody>
                    <a:bodyPr/>
                    <a:lstStyle/>
                    <a:p>
                      <a:pPr marL="298450" marR="5080" lvl="0" indent="-285750" algn="l" rtl="0" eaLnBrk="1" fontAlgn="auto" latinLnBrk="0" hangingPunct="1">
                        <a:lnSpc>
                          <a:spcPct val="107200"/>
                        </a:lnSpc>
                        <a:spcBef>
                          <a:spcPts val="0"/>
                        </a:spcBef>
                        <a:spcAft>
                          <a:spcPts val="0"/>
                        </a:spcAft>
                        <a:buClrTx/>
                        <a:buSzTx/>
                        <a:buFont typeface="Arial" panose="020B0604020202020204" pitchFamily="34" charset="0"/>
                        <a:buChar char="•"/>
                      </a:pPr>
                      <a:r>
                        <a:rPr lang="en-US" sz="1600" b="1" i="0" u="none" strike="noStrike" kern="1200" cap="none" spc="0" normalizeH="0" baseline="0" noProof="0" dirty="0">
                          <a:ln>
                            <a:noFill/>
                          </a:ln>
                          <a:solidFill>
                            <a:srgbClr val="C00000"/>
                          </a:solidFill>
                          <a:effectLst/>
                          <a:uLnTx/>
                          <a:uFillTx/>
                          <a:latin typeface="Aptos"/>
                          <a:ea typeface="+mn-ea"/>
                          <a:cs typeface="+mn-cs"/>
                        </a:rPr>
                        <a:t>Family support</a:t>
                      </a:r>
                      <a:br>
                        <a:rPr lang="en-US" sz="1600" b="1" i="0" u="none" strike="noStrike" kern="1200" cap="none" spc="0" normalizeH="0" baseline="0" noProof="0" dirty="0">
                          <a:ln>
                            <a:noFill/>
                          </a:ln>
                          <a:solidFill>
                            <a:srgbClr val="C00000"/>
                          </a:solidFill>
                          <a:effectLst/>
                          <a:uLnTx/>
                          <a:uFillTx/>
                          <a:latin typeface="Aptos"/>
                          <a:ea typeface="+mn-ea"/>
                          <a:cs typeface="+mn-cs"/>
                        </a:rPr>
                      </a:br>
                      <a:endParaRPr lang="en-US" sz="1600" b="1" i="0" u="none" strike="noStrike" kern="1200" cap="none" spc="0" normalizeH="0" baseline="0" noProof="0" dirty="0">
                        <a:ln>
                          <a:noFill/>
                        </a:ln>
                        <a:solidFill>
                          <a:srgbClr val="C00000"/>
                        </a:solidFill>
                        <a:effectLst/>
                        <a:uLnTx/>
                        <a:uFillTx/>
                        <a:latin typeface="Aptos"/>
                        <a:ea typeface="+mn-ea"/>
                        <a:cs typeface="+mn-cs"/>
                      </a:endParaRPr>
                    </a:p>
                    <a:p>
                      <a:pPr marL="298450" marR="5080" lvl="0" indent="-285750" algn="l" rtl="0">
                        <a:lnSpc>
                          <a:spcPct val="107200"/>
                        </a:lnSpc>
                        <a:spcBef>
                          <a:spcPts val="0"/>
                        </a:spcBef>
                        <a:spcAft>
                          <a:spcPts val="0"/>
                        </a:spcAft>
                        <a:buClrTx/>
                        <a:buSzTx/>
                        <a:buFont typeface="Arial" panose="020B0604020202020204" pitchFamily="34" charset="0"/>
                        <a:buChar char="•"/>
                      </a:pPr>
                      <a:r>
                        <a:rPr lang="en-US" sz="1600" b="1" i="0" u="none" strike="noStrike" kern="1200" cap="none" spc="0" normalizeH="0" baseline="0" noProof="0" dirty="0">
                          <a:ln>
                            <a:noFill/>
                          </a:ln>
                          <a:solidFill>
                            <a:srgbClr val="C00000"/>
                          </a:solidFill>
                          <a:effectLst/>
                          <a:uLnTx/>
                          <a:uFillTx/>
                          <a:latin typeface="Aptos"/>
                          <a:ea typeface="+mn-ea"/>
                          <a:cs typeface="+mn-cs"/>
                        </a:rPr>
                        <a:t>Savings/Investments/RESP</a:t>
                      </a:r>
                      <a:endParaRPr lang="en-US"/>
                    </a:p>
                    <a:p>
                      <a:pPr marL="298450" marR="5080" lvl="0" indent="-285750" algn="l" rtl="0">
                        <a:lnSpc>
                          <a:spcPct val="107200"/>
                        </a:lnSpc>
                        <a:spcBef>
                          <a:spcPts val="0"/>
                        </a:spcBef>
                        <a:spcAft>
                          <a:spcPts val="0"/>
                        </a:spcAft>
                        <a:buClrTx/>
                        <a:buSzTx/>
                        <a:buFont typeface="Arial" panose="020B0604020202020204" pitchFamily="34" charset="0"/>
                        <a:buChar char="•"/>
                      </a:pPr>
                      <a:endParaRPr lang="en-US" sz="1600" b="1" i="0" u="none" strike="noStrike" kern="1200" cap="none" spc="0" normalizeH="0" baseline="0" noProof="0" dirty="0">
                        <a:ln>
                          <a:noFill/>
                        </a:ln>
                        <a:solidFill>
                          <a:srgbClr val="C00000"/>
                        </a:solidFill>
                        <a:effectLst/>
                        <a:uLnTx/>
                        <a:uFillTx/>
                        <a:latin typeface="Aptos"/>
                        <a:ea typeface="+mn-ea"/>
                        <a:cs typeface="+mn-cs"/>
                      </a:endParaRPr>
                    </a:p>
                    <a:p>
                      <a:pPr marL="298450" marR="5080" lvl="0" indent="-285750" algn="l" rtl="0">
                        <a:lnSpc>
                          <a:spcPct val="107200"/>
                        </a:lnSpc>
                        <a:spcBef>
                          <a:spcPts val="0"/>
                        </a:spcBef>
                        <a:spcAft>
                          <a:spcPts val="0"/>
                        </a:spcAft>
                        <a:buClrTx/>
                        <a:buSzTx/>
                        <a:buFont typeface="Arial" panose="020B0604020202020204" pitchFamily="34" charset="0"/>
                        <a:buChar char="•"/>
                      </a:pPr>
                      <a:r>
                        <a:rPr lang="en-US" sz="1600" b="1" i="0" u="none" strike="noStrike" kern="1200" cap="none" spc="0" normalizeH="0" baseline="0" noProof="0" dirty="0">
                          <a:ln>
                            <a:noFill/>
                          </a:ln>
                          <a:solidFill>
                            <a:srgbClr val="C00000"/>
                          </a:solidFill>
                          <a:effectLst/>
                          <a:uLnTx/>
                          <a:uFillTx/>
                          <a:latin typeface="Aptos"/>
                          <a:ea typeface="+mn-ea"/>
                          <a:cs typeface="+mn-cs"/>
                        </a:rPr>
                        <a:t>Government Student Loans and Grants</a:t>
                      </a:r>
                      <a:br>
                        <a:rPr lang="en-US" sz="1600" b="1" i="0" u="none" strike="noStrike" kern="1200" cap="none" spc="0" normalizeH="0" baseline="0" noProof="0" dirty="0">
                          <a:ln>
                            <a:noFill/>
                          </a:ln>
                          <a:solidFill>
                            <a:srgbClr val="C00000"/>
                          </a:solidFill>
                          <a:effectLst/>
                          <a:uLnTx/>
                          <a:uFillTx/>
                          <a:latin typeface="Aptos"/>
                          <a:ea typeface="+mn-ea"/>
                          <a:cs typeface="+mn-cs"/>
                        </a:rPr>
                      </a:br>
                      <a:endParaRPr lang="en-US" sz="1600" b="1" i="0" u="none" strike="noStrike" kern="1200" cap="none" spc="0" normalizeH="0" baseline="0" noProof="0" dirty="0">
                        <a:ln>
                          <a:noFill/>
                        </a:ln>
                        <a:solidFill>
                          <a:srgbClr val="C00000"/>
                        </a:solidFill>
                        <a:effectLst/>
                        <a:uLnTx/>
                        <a:uFillTx/>
                        <a:latin typeface="Aptos"/>
                        <a:ea typeface="+mn-ea"/>
                        <a:cs typeface="+mn-cs"/>
                      </a:endParaRPr>
                    </a:p>
                    <a:p>
                      <a:pPr marL="298450" marR="5080" lvl="0" indent="-285750" algn="l" rtl="0">
                        <a:lnSpc>
                          <a:spcPct val="107200"/>
                        </a:lnSpc>
                        <a:spcBef>
                          <a:spcPts val="0"/>
                        </a:spcBef>
                        <a:spcAft>
                          <a:spcPts val="0"/>
                        </a:spcAft>
                        <a:buClrTx/>
                        <a:buSzTx/>
                        <a:buFont typeface="Arial" panose="020B0604020202020204" pitchFamily="34" charset="0"/>
                        <a:buChar char="•"/>
                      </a:pPr>
                      <a:r>
                        <a:rPr lang="en-US" sz="1600" b="1" i="0" u="none" strike="noStrike" kern="1200" cap="none" spc="0" normalizeH="0" baseline="0" noProof="0" dirty="0">
                          <a:ln>
                            <a:noFill/>
                          </a:ln>
                          <a:solidFill>
                            <a:srgbClr val="C00000"/>
                          </a:solidFill>
                          <a:effectLst/>
                          <a:uLnTx/>
                          <a:uFillTx/>
                          <a:latin typeface="Aptos"/>
                          <a:ea typeface="+mn-ea"/>
                          <a:cs typeface="+mn-cs"/>
                        </a:rPr>
                        <a:t>UTAPS – UT Grant Funding</a:t>
                      </a:r>
                      <a:br>
                        <a:rPr lang="en-US" sz="1600" b="1" i="0" u="none" strike="noStrike" kern="1200" cap="none" spc="0" normalizeH="0" baseline="0" noProof="0" dirty="0">
                          <a:ln>
                            <a:noFill/>
                          </a:ln>
                          <a:solidFill>
                            <a:srgbClr val="C00000"/>
                          </a:solidFill>
                          <a:effectLst/>
                          <a:uLnTx/>
                          <a:uFillTx/>
                          <a:latin typeface="Aptos"/>
                          <a:ea typeface="+mn-ea"/>
                          <a:cs typeface="+mn-cs"/>
                        </a:rPr>
                      </a:br>
                      <a:endParaRPr lang="en-US" sz="1600" b="1" i="0" u="none" strike="noStrike" kern="1200" cap="none" spc="0" normalizeH="0" baseline="0" noProof="0" dirty="0">
                        <a:ln>
                          <a:noFill/>
                        </a:ln>
                        <a:solidFill>
                          <a:srgbClr val="C00000"/>
                        </a:solidFill>
                        <a:effectLst/>
                        <a:uLnTx/>
                        <a:uFillTx/>
                        <a:latin typeface="Aptos"/>
                        <a:ea typeface="+mn-ea"/>
                        <a:cs typeface="+mn-cs"/>
                      </a:endParaRPr>
                    </a:p>
                    <a:p>
                      <a:pPr marL="298450" marR="5080" lvl="0" indent="-285750" algn="l" rtl="0">
                        <a:lnSpc>
                          <a:spcPct val="107200"/>
                        </a:lnSpc>
                        <a:spcBef>
                          <a:spcPts val="0"/>
                        </a:spcBef>
                        <a:spcAft>
                          <a:spcPts val="0"/>
                        </a:spcAft>
                        <a:buClrTx/>
                        <a:buSzTx/>
                        <a:buFont typeface="Arial" panose="020B0604020202020204" pitchFamily="34" charset="0"/>
                        <a:buChar char="•"/>
                      </a:pPr>
                      <a:r>
                        <a:rPr lang="en-US" sz="1600" b="1" i="0" u="none" strike="noStrike" kern="1200" cap="none" spc="0" normalizeH="0" baseline="0" noProof="0" dirty="0">
                          <a:ln>
                            <a:noFill/>
                          </a:ln>
                          <a:solidFill>
                            <a:srgbClr val="C00000"/>
                          </a:solidFill>
                          <a:effectLst/>
                          <a:uLnTx/>
                          <a:uFillTx/>
                          <a:latin typeface="Aptos"/>
                          <a:ea typeface="+mn-ea"/>
                          <a:cs typeface="+mn-cs"/>
                        </a:rPr>
                        <a:t>U of T Scholarships</a:t>
                      </a:r>
                      <a:br>
                        <a:rPr lang="en-US" sz="1600" b="1" i="0" u="none" strike="noStrike" kern="1200" cap="none" spc="0" normalizeH="0" baseline="0" noProof="0" dirty="0">
                          <a:ln>
                            <a:noFill/>
                          </a:ln>
                          <a:solidFill>
                            <a:srgbClr val="C00000"/>
                          </a:solidFill>
                          <a:effectLst/>
                          <a:uLnTx/>
                          <a:uFillTx/>
                          <a:latin typeface="Aptos"/>
                          <a:ea typeface="+mn-ea"/>
                          <a:cs typeface="+mn-cs"/>
                        </a:rPr>
                      </a:br>
                      <a:endParaRPr lang="en-US" sz="1600" b="1" i="0" u="none" strike="noStrike" kern="1200" cap="none" spc="0" normalizeH="0" baseline="0" noProof="0" dirty="0">
                        <a:ln>
                          <a:noFill/>
                        </a:ln>
                        <a:solidFill>
                          <a:srgbClr val="C00000"/>
                        </a:solidFill>
                        <a:effectLst/>
                        <a:uLnTx/>
                        <a:uFillTx/>
                        <a:latin typeface="Aptos"/>
                        <a:ea typeface="+mn-ea"/>
                        <a:cs typeface="+mn-cs"/>
                      </a:endParaRPr>
                    </a:p>
                    <a:p>
                      <a:pPr marL="298450" marR="5080" lvl="0" indent="-285750" algn="l" rtl="0">
                        <a:lnSpc>
                          <a:spcPct val="107200"/>
                        </a:lnSpc>
                        <a:spcBef>
                          <a:spcPts val="0"/>
                        </a:spcBef>
                        <a:spcAft>
                          <a:spcPts val="0"/>
                        </a:spcAft>
                        <a:buClrTx/>
                        <a:buSzTx/>
                        <a:buFont typeface="Arial" panose="020B0604020202020204" pitchFamily="34" charset="0"/>
                        <a:buChar char="•"/>
                      </a:pPr>
                      <a:r>
                        <a:rPr lang="en-US" sz="1600" b="1" i="0" u="none" strike="noStrike" kern="1200" cap="none" spc="0" normalizeH="0" baseline="0" noProof="0" dirty="0">
                          <a:ln>
                            <a:noFill/>
                          </a:ln>
                          <a:solidFill>
                            <a:srgbClr val="C00000"/>
                          </a:solidFill>
                          <a:effectLst/>
                          <a:uLnTx/>
                          <a:uFillTx/>
                          <a:latin typeface="Aptos"/>
                          <a:ea typeface="+mn-ea"/>
                          <a:cs typeface="+mn-cs"/>
                        </a:rPr>
                        <a:t>Daniels Awards and Grants</a:t>
                      </a:r>
                      <a:br>
                        <a:rPr lang="en-US" sz="1600" b="1" i="0" u="none" strike="noStrike" kern="1200" cap="none" spc="0" normalizeH="0" baseline="0" noProof="0" dirty="0">
                          <a:ln>
                            <a:noFill/>
                          </a:ln>
                          <a:solidFill>
                            <a:srgbClr val="C00000"/>
                          </a:solidFill>
                          <a:effectLst/>
                          <a:uLnTx/>
                          <a:uFillTx/>
                          <a:latin typeface="Aptos"/>
                          <a:ea typeface="+mn-ea"/>
                          <a:cs typeface="+mn-cs"/>
                        </a:rPr>
                      </a:br>
                      <a:endParaRPr lang="en-US" sz="1600" b="1" i="0" u="none" strike="noStrike" kern="1200" cap="none" spc="0" normalizeH="0" baseline="0" noProof="0" dirty="0">
                        <a:ln>
                          <a:noFill/>
                        </a:ln>
                        <a:solidFill>
                          <a:srgbClr val="C00000"/>
                        </a:solidFill>
                        <a:effectLst/>
                        <a:uLnTx/>
                        <a:uFillTx/>
                        <a:latin typeface="Aptos"/>
                        <a:ea typeface="+mn-ea"/>
                        <a:cs typeface="+mn-cs"/>
                      </a:endParaRPr>
                    </a:p>
                    <a:p>
                      <a:pPr marL="298450" marR="5080" lvl="0" indent="-285750" algn="l" rtl="0">
                        <a:lnSpc>
                          <a:spcPct val="107200"/>
                        </a:lnSpc>
                        <a:spcBef>
                          <a:spcPts val="0"/>
                        </a:spcBef>
                        <a:spcAft>
                          <a:spcPts val="0"/>
                        </a:spcAft>
                        <a:buClrTx/>
                        <a:buSzTx/>
                        <a:buFont typeface="Arial" panose="020B0604020202020204" pitchFamily="34" charset="0"/>
                        <a:buChar char="•"/>
                      </a:pPr>
                      <a:r>
                        <a:rPr lang="en-US" sz="1600" b="1" i="0" u="none" strike="noStrike" kern="1200" cap="none" spc="0" normalizeH="0" baseline="0" noProof="0" dirty="0">
                          <a:ln>
                            <a:noFill/>
                          </a:ln>
                          <a:solidFill>
                            <a:srgbClr val="C00000"/>
                          </a:solidFill>
                          <a:effectLst/>
                          <a:uLnTx/>
                          <a:uFillTx/>
                          <a:latin typeface="Aptos"/>
                          <a:ea typeface="+mn-ea"/>
                          <a:cs typeface="+mn-cs"/>
                        </a:rPr>
                        <a:t>Employment</a:t>
                      </a:r>
                      <a:endParaRPr lang="en-US"/>
                    </a:p>
                    <a:p>
                      <a:pPr marL="298450" marR="5080" lvl="0" indent="-285750" algn="l" rtl="0">
                        <a:lnSpc>
                          <a:spcPct val="107200"/>
                        </a:lnSpc>
                        <a:spcBef>
                          <a:spcPts val="0"/>
                        </a:spcBef>
                        <a:spcAft>
                          <a:spcPts val="0"/>
                        </a:spcAft>
                        <a:buClrTx/>
                        <a:buSzTx/>
                        <a:buFont typeface="Arial" panose="020B0604020202020204" pitchFamily="34" charset="0"/>
                        <a:buChar char="•"/>
                      </a:pPr>
                      <a:endParaRPr lang="en-US" sz="1600" b="1" i="0" u="none" strike="noStrike" kern="1200" cap="none" spc="0" normalizeH="0" baseline="0" noProof="0" dirty="0">
                        <a:ln>
                          <a:noFill/>
                        </a:ln>
                        <a:solidFill>
                          <a:srgbClr val="C00000"/>
                        </a:solidFill>
                        <a:effectLst/>
                        <a:uLnTx/>
                        <a:uFillTx/>
                        <a:latin typeface="Aptos"/>
                        <a:ea typeface="+mn-ea"/>
                        <a:cs typeface="+mn-cs"/>
                      </a:endParaRPr>
                    </a:p>
                    <a:p>
                      <a:pPr marL="298450" marR="5080" lvl="0" indent="-285750" algn="l" rtl="0">
                        <a:lnSpc>
                          <a:spcPct val="107200"/>
                        </a:lnSpc>
                        <a:spcBef>
                          <a:spcPts val="0"/>
                        </a:spcBef>
                        <a:spcAft>
                          <a:spcPts val="0"/>
                        </a:spcAft>
                        <a:buClrTx/>
                        <a:buSzTx/>
                        <a:buFont typeface="Arial" panose="020B0604020202020204" pitchFamily="34" charset="0"/>
                        <a:buChar char="•"/>
                      </a:pPr>
                      <a:r>
                        <a:rPr lang="en-US" sz="1600" b="1" i="0" u="none" strike="noStrike" kern="1200" cap="none" spc="0" normalizeH="0" baseline="0" noProof="0" dirty="0">
                          <a:ln>
                            <a:noFill/>
                          </a:ln>
                          <a:solidFill>
                            <a:srgbClr val="C00000"/>
                          </a:solidFill>
                          <a:effectLst/>
                          <a:uLnTx/>
                          <a:uFillTx/>
                          <a:latin typeface="Aptos"/>
                          <a:ea typeface="+mn-ea"/>
                          <a:cs typeface="+mn-cs"/>
                        </a:rPr>
                        <a:t>Bank Loan/Student Line of Credit</a:t>
                      </a:r>
                      <a:endParaRPr lang="en-US"/>
                    </a:p>
                    <a:p>
                      <a:pPr marL="298450" marR="5080" lvl="0" indent="-285750" algn="l" rtl="0">
                        <a:lnSpc>
                          <a:spcPct val="107200"/>
                        </a:lnSpc>
                        <a:spcBef>
                          <a:spcPts val="0"/>
                        </a:spcBef>
                        <a:spcAft>
                          <a:spcPts val="0"/>
                        </a:spcAft>
                        <a:buClrTx/>
                        <a:buSzTx/>
                        <a:buFont typeface="Arial" panose="020B0604020202020204" pitchFamily="34" charset="0"/>
                        <a:buChar char="•"/>
                      </a:pPr>
                      <a:endParaRPr lang="en-US" sz="1600" b="1" i="0" u="none" strike="noStrike" kern="1200" cap="none" spc="0" normalizeH="0" baseline="0" noProof="0" dirty="0">
                        <a:ln>
                          <a:noFill/>
                        </a:ln>
                        <a:solidFill>
                          <a:srgbClr val="C00000"/>
                        </a:solidFill>
                        <a:effectLst/>
                        <a:uLnTx/>
                        <a:uFillTx/>
                        <a:latin typeface="Aptos"/>
                        <a:ea typeface="+mn-ea"/>
                        <a:cs typeface="+mn-cs"/>
                      </a:endParaRPr>
                    </a:p>
                    <a:p>
                      <a:pPr marL="298450" marR="5080" lvl="0" indent="-285750" algn="l" rtl="0">
                        <a:lnSpc>
                          <a:spcPct val="107200"/>
                        </a:lnSpc>
                        <a:spcBef>
                          <a:spcPts val="0"/>
                        </a:spcBef>
                        <a:spcAft>
                          <a:spcPts val="0"/>
                        </a:spcAft>
                        <a:buClrTx/>
                        <a:buSzTx/>
                        <a:buFont typeface="Arial" panose="020B0604020202020204" pitchFamily="34" charset="0"/>
                        <a:buChar char="•"/>
                      </a:pPr>
                      <a:r>
                        <a:rPr lang="en-US" sz="1600" b="1" i="0" u="none" strike="noStrike" kern="1200" cap="none" spc="0" normalizeH="0" baseline="0" noProof="0" dirty="0">
                          <a:ln>
                            <a:noFill/>
                          </a:ln>
                          <a:solidFill>
                            <a:srgbClr val="C00000"/>
                          </a:solidFill>
                          <a:effectLst/>
                          <a:uLnTx/>
                          <a:uFillTx/>
                          <a:latin typeface="Aptos"/>
                          <a:ea typeface="+mn-ea"/>
                          <a:cs typeface="+mn-cs"/>
                        </a:rPr>
                        <a:t>External Scholarships</a:t>
                      </a:r>
                      <a:endParaRPr lang="en-US"/>
                    </a:p>
                    <a:p>
                      <a:pPr marL="12700" marR="5080" lvl="0" indent="0" algn="l" defTabSz="914400" rtl="0">
                        <a:lnSpc>
                          <a:spcPct val="1072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D2232A"/>
                        </a:solidFill>
                        <a:effectLst/>
                        <a:uLnTx/>
                        <a:uFillTx/>
                        <a:latin typeface="Lettera Text Std"/>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2700" marR="5080" lvl="0" indent="0" algn="l" defTabSz="914400" rtl="0" eaLnBrk="1" fontAlgn="auto" latinLnBrk="0" hangingPunct="1">
                        <a:lnSpc>
                          <a:spcPct val="1072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2051785"/>
      </p:ext>
    </p:extLst>
  </p:cSld>
  <p:clrMapOvr>
    <a:masterClrMapping/>
  </p:clrMapOvr>
  <mc:AlternateContent xmlns:mc="http://schemas.openxmlformats.org/markup-compatibility/2006" xmlns:p14="http://schemas.microsoft.com/office/powerpoint/2010/main">
    <mc:Choice Requires="p14">
      <p:transition spd="slow" p14:dur="2000" advTm="22337"/>
    </mc:Choice>
    <mc:Fallback xmlns="">
      <p:transition spd="slow" advTm="22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4481" y="1012051"/>
            <a:ext cx="4090489" cy="369332"/>
          </a:xfrm>
          <a:prstGeom prst="rect">
            <a:avLst/>
          </a:prstGeom>
        </p:spPr>
        <p:txBody>
          <a:bodyPr vert="horz" wrap="square" lIns="0" tIns="0" rIns="0" bIns="0" rtlCol="0" anchor="t">
            <a:spAutoFit/>
          </a:bodyPr>
          <a:lstStyle/>
          <a:p>
            <a:pPr marL="12700">
              <a:lnSpc>
                <a:spcPct val="100000"/>
              </a:lnSpc>
            </a:pPr>
            <a:r>
              <a:rPr lang="en-US" sz="2400" b="1" dirty="0">
                <a:solidFill>
                  <a:srgbClr val="C00000"/>
                </a:solidFill>
                <a:latin typeface="Aptos"/>
                <a:cs typeface="Lettera Text Std"/>
              </a:rPr>
              <a:t>RESP</a:t>
            </a:r>
            <a:endParaRPr sz="2400" dirty="0">
              <a:solidFill>
                <a:srgbClr val="C00000"/>
              </a:solidFill>
              <a:latin typeface="Aptos"/>
              <a:cs typeface="Lettera Text Std"/>
            </a:endParaRPr>
          </a:p>
        </p:txBody>
      </p:sp>
      <p:sp>
        <p:nvSpPr>
          <p:cNvPr id="3" name="object 3"/>
          <p:cNvSpPr txBox="1"/>
          <p:nvPr/>
        </p:nvSpPr>
        <p:spPr>
          <a:xfrm>
            <a:off x="474455" y="1524000"/>
            <a:ext cx="5064760" cy="5522089"/>
          </a:xfrm>
          <a:prstGeom prst="rect">
            <a:avLst/>
          </a:prstGeom>
          <a:noFill/>
        </p:spPr>
        <p:txBody>
          <a:bodyPr vert="horz" wrap="square" lIns="0" tIns="0" rIns="0" bIns="0" rtlCol="0" anchor="t">
            <a:spAutoFit/>
          </a:bodyPr>
          <a:lstStyle/>
          <a:p>
            <a:pPr marL="12700" marR="5080">
              <a:lnSpc>
                <a:spcPct val="107200"/>
              </a:lnSpc>
            </a:pPr>
            <a:r>
              <a:rPr lang="en-US" sz="1400" b="1" dirty="0">
                <a:latin typeface="Aptos"/>
              </a:rPr>
              <a:t>Registered Education Savings Plan</a:t>
            </a:r>
          </a:p>
          <a:p>
            <a:pPr marL="12700" marR="5080">
              <a:lnSpc>
                <a:spcPct val="107200"/>
              </a:lnSpc>
            </a:pPr>
            <a:r>
              <a:rPr lang="en-US" sz="1400" dirty="0">
                <a:latin typeface="Aptos"/>
              </a:rPr>
              <a:t>RESP Verification of Enrolment / Registration Requests</a:t>
            </a:r>
          </a:p>
          <a:p>
            <a:pPr marL="12700" marR="5080">
              <a:lnSpc>
                <a:spcPct val="107200"/>
              </a:lnSpc>
            </a:pPr>
            <a:endParaRPr lang="en-US" sz="1400" dirty="0">
              <a:solidFill>
                <a:srgbClr val="D2232A"/>
              </a:solidFill>
              <a:latin typeface="Aptos"/>
            </a:endParaRPr>
          </a:p>
          <a:p>
            <a:pPr marL="298450" marR="5080" indent="-285750">
              <a:lnSpc>
                <a:spcPct val="107200"/>
              </a:lnSpc>
              <a:buFont typeface="Arial" panose="020B0604020202020204" pitchFamily="34" charset="0"/>
              <a:buChar char="•"/>
            </a:pPr>
            <a:r>
              <a:rPr lang="en-US" sz="1400" dirty="0">
                <a:latin typeface="Aptos"/>
              </a:rPr>
              <a:t>Generate a </a:t>
            </a:r>
            <a:r>
              <a:rPr lang="en-US" sz="1400" dirty="0">
                <a:latin typeface="Aptos"/>
                <a:hlinkClick r:id="rId5"/>
              </a:rPr>
              <a:t>Confirmation of Enrolment from your ACORN </a:t>
            </a:r>
            <a:r>
              <a:rPr lang="en-US" sz="1400" dirty="0">
                <a:latin typeface="Aptos"/>
              </a:rPr>
              <a:t>account (Transcript &amp; Enrolment Confirmation menu) after you are registered.</a:t>
            </a:r>
          </a:p>
          <a:p>
            <a:pPr marL="298450" marR="5080" indent="-285750">
              <a:lnSpc>
                <a:spcPct val="107200"/>
              </a:lnSpc>
              <a:buFont typeface="Arial" panose="020B0604020202020204" pitchFamily="34" charset="0"/>
              <a:buChar char="•"/>
            </a:pPr>
            <a:r>
              <a:rPr lang="en-US" sz="1400" dirty="0">
                <a:latin typeface="Aptos"/>
              </a:rPr>
              <a:t>Print your fees invoice from your ACORN account</a:t>
            </a:r>
          </a:p>
          <a:p>
            <a:pPr marL="755650" marR="5080" lvl="1" indent="-285750">
              <a:lnSpc>
                <a:spcPct val="107200"/>
              </a:lnSpc>
              <a:buFont typeface="Arial" panose="020B0604020202020204" pitchFamily="34" charset="0"/>
              <a:buChar char="•"/>
            </a:pPr>
            <a:r>
              <a:rPr lang="en-US" sz="1400" dirty="0">
                <a:latin typeface="Aptos"/>
              </a:rPr>
              <a:t>Free</a:t>
            </a:r>
          </a:p>
          <a:p>
            <a:pPr marL="298450" marR="5080" indent="-285750">
              <a:lnSpc>
                <a:spcPct val="107200"/>
              </a:lnSpc>
              <a:buFont typeface="Arial" panose="020B0604020202020204" pitchFamily="34" charset="0"/>
              <a:buChar char="•"/>
            </a:pPr>
            <a:endParaRPr lang="en-US" sz="1400" dirty="0">
              <a:latin typeface="Aptos"/>
            </a:endParaRPr>
          </a:p>
          <a:p>
            <a:pPr marL="12700" marR="5080">
              <a:lnSpc>
                <a:spcPct val="107200"/>
              </a:lnSpc>
            </a:pPr>
            <a:r>
              <a:rPr lang="en-US" sz="1400" dirty="0">
                <a:latin typeface="Aptos"/>
              </a:rPr>
              <a:t>OR</a:t>
            </a:r>
          </a:p>
          <a:p>
            <a:pPr marL="12700" marR="5080">
              <a:lnSpc>
                <a:spcPct val="107200"/>
              </a:lnSpc>
            </a:pPr>
            <a:endParaRPr lang="en-US" sz="1400" dirty="0">
              <a:latin typeface="Aptos"/>
            </a:endParaRPr>
          </a:p>
          <a:p>
            <a:pPr marL="298450" marR="5080" indent="-285750">
              <a:lnSpc>
                <a:spcPct val="107200"/>
              </a:lnSpc>
              <a:buFont typeface="Arial" panose="020B0604020202020204" pitchFamily="34" charset="0"/>
              <a:buChar char="•"/>
            </a:pPr>
            <a:r>
              <a:rPr lang="en-US" sz="1400" dirty="0">
                <a:latin typeface="Aptos"/>
              </a:rPr>
              <a:t>Submit RESP form to </a:t>
            </a:r>
            <a:r>
              <a:rPr lang="en-US" sz="1400" dirty="0">
                <a:latin typeface="Aptos"/>
                <a:hlinkClick r:id="rId6"/>
              </a:rPr>
              <a:t>registrar@daniels.utoronto.ca</a:t>
            </a:r>
            <a:r>
              <a:rPr lang="en-US" sz="1400" dirty="0">
                <a:latin typeface="Aptos"/>
              </a:rPr>
              <a:t> for completion.</a:t>
            </a:r>
          </a:p>
          <a:p>
            <a:pPr marL="755650" marR="5080" lvl="1" indent="-285750">
              <a:lnSpc>
                <a:spcPct val="107200"/>
              </a:lnSpc>
              <a:buFont typeface="Arial" panose="020B0604020202020204" pitchFamily="34" charset="0"/>
              <a:buChar char="•"/>
            </a:pPr>
            <a:r>
              <a:rPr lang="en-US" sz="1400" dirty="0">
                <a:latin typeface="Aptos"/>
              </a:rPr>
              <a:t>Forms will be completed after you are enrolled in courses.</a:t>
            </a:r>
          </a:p>
          <a:p>
            <a:pPr marL="755650" marR="5080" lvl="1" indent="-285750">
              <a:lnSpc>
                <a:spcPct val="107200"/>
              </a:lnSpc>
              <a:buFont typeface="Arial" panose="020B0604020202020204" pitchFamily="34" charset="0"/>
              <a:buChar char="•"/>
            </a:pPr>
            <a:r>
              <a:rPr lang="en-US" sz="1400" dirty="0">
                <a:latin typeface="Aptos"/>
              </a:rPr>
              <a:t>Ensure that all relevant portions of the form are completed, in particular the student number. Once course enrolment begins, we will then review the RESP forms and sign as is appropriate. We will then fax the RESP forms to the relevant company, as per the fax number on the form.</a:t>
            </a:r>
          </a:p>
          <a:p>
            <a:pPr marL="755650" marR="5080" lvl="1" indent="-285750">
              <a:lnSpc>
                <a:spcPct val="107200"/>
              </a:lnSpc>
              <a:buFont typeface="Arial" panose="020B0604020202020204" pitchFamily="34" charset="0"/>
              <a:buChar char="•"/>
            </a:pPr>
            <a:r>
              <a:rPr lang="en-US" sz="1400" dirty="0">
                <a:latin typeface="Aptos"/>
              </a:rPr>
              <a:t>$8 fee</a:t>
            </a:r>
          </a:p>
          <a:p>
            <a:pPr marL="12700" marR="5080">
              <a:lnSpc>
                <a:spcPct val="107200"/>
              </a:lnSpc>
            </a:pPr>
            <a:endParaRPr lang="en-US" sz="1400" b="1" dirty="0">
              <a:solidFill>
                <a:srgbClr val="D2232A"/>
              </a:solidFill>
              <a:latin typeface="Lettera Text Std" panose="020B0504020101020102" pitchFamily="34" charset="0"/>
            </a:endParaRPr>
          </a:p>
          <a:p>
            <a:pPr marL="12700" marR="5080">
              <a:lnSpc>
                <a:spcPct val="107200"/>
              </a:lnSpc>
            </a:pPr>
            <a:endParaRPr lang="en-US" sz="1400" b="1" dirty="0">
              <a:solidFill>
                <a:srgbClr val="D2232A"/>
              </a:solidFill>
              <a:latin typeface="Lettera Text Std" panose="020B0504020101020102" pitchFamily="34" charset="0"/>
            </a:endParaRP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54263111"/>
      </p:ext>
    </p:extLst>
  </p:cSld>
  <p:clrMapOvr>
    <a:masterClrMapping/>
  </p:clrMapOvr>
  <mc:AlternateContent xmlns:mc="http://schemas.openxmlformats.org/markup-compatibility/2006" xmlns:p14="http://schemas.microsoft.com/office/powerpoint/2010/main">
    <mc:Choice Requires="p14">
      <p:transition spd="slow" p14:dur="2000" advTm="32201"/>
    </mc:Choice>
    <mc:Fallback xmlns="">
      <p:transition spd="slow" advTm="32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143000"/>
            <a:ext cx="4623890" cy="738664"/>
          </a:xfrm>
          <a:prstGeom prst="rect">
            <a:avLst/>
          </a:prstGeom>
        </p:spPr>
        <p:txBody>
          <a:bodyPr vert="horz" wrap="square" lIns="0" tIns="0" rIns="0" bIns="0" rtlCol="0" anchor="t">
            <a:spAutoFit/>
          </a:bodyPr>
          <a:lstStyle/>
          <a:p>
            <a:pPr marL="12700"/>
            <a:r>
              <a:rPr lang="en-US" sz="2400" b="1" dirty="0">
                <a:solidFill>
                  <a:srgbClr val="C00000"/>
                </a:solidFill>
                <a:latin typeface="Aptos"/>
                <a:cs typeface="Lettera Text Std"/>
              </a:rPr>
              <a:t>Government Student Loans and Grants </a:t>
            </a:r>
            <a:endParaRPr lang="en-US" sz="2400" b="1" dirty="0">
              <a:solidFill>
                <a:srgbClr val="231F20"/>
              </a:solidFill>
              <a:latin typeface="Aptos"/>
              <a:cs typeface="Lettera Text Std"/>
            </a:endParaRPr>
          </a:p>
        </p:txBody>
      </p:sp>
      <p:sp>
        <p:nvSpPr>
          <p:cNvPr id="3" name="object 3"/>
          <p:cNvSpPr txBox="1"/>
          <p:nvPr/>
        </p:nvSpPr>
        <p:spPr>
          <a:xfrm>
            <a:off x="444500" y="2157836"/>
            <a:ext cx="5902960" cy="3677995"/>
          </a:xfrm>
          <a:prstGeom prst="rect">
            <a:avLst/>
          </a:prstGeom>
        </p:spPr>
        <p:txBody>
          <a:bodyPr vert="horz" wrap="square" lIns="0" tIns="0" rIns="0" bIns="0" rtlCol="0" anchor="t">
            <a:spAutoFit/>
          </a:bodyPr>
          <a:lstStyle/>
          <a:p>
            <a:pPr marL="12700" marR="5080">
              <a:lnSpc>
                <a:spcPct val="107200"/>
              </a:lnSpc>
            </a:pPr>
            <a:r>
              <a:rPr lang="en-US" sz="1400" dirty="0">
                <a:solidFill>
                  <a:srgbClr val="231F20"/>
                </a:solidFill>
                <a:latin typeface="Aptos"/>
                <a:cs typeface="Lettera Text Std"/>
              </a:rPr>
              <a:t>Many students apply for government student financial assistance for their major funding resource.</a:t>
            </a:r>
          </a:p>
          <a:p>
            <a:pPr marL="298450" marR="5080" indent="-285750">
              <a:lnSpc>
                <a:spcPct val="107200"/>
              </a:lnSpc>
              <a:buFont typeface="Arial" panose="020B0604020202020204" pitchFamily="34" charset="0"/>
              <a:buChar char="•"/>
            </a:pPr>
            <a:endParaRPr lang="en-US" sz="1400" dirty="0">
              <a:solidFill>
                <a:srgbClr val="231F20"/>
              </a:solidFill>
              <a:latin typeface="Aptos"/>
              <a:cs typeface="Lettera Text Std"/>
            </a:endParaRPr>
          </a:p>
          <a:p>
            <a:pPr marL="298450" marR="5080" indent="-285750">
              <a:lnSpc>
                <a:spcPct val="107200"/>
              </a:lnSpc>
              <a:buFont typeface="Arial" panose="020B0604020202020204" pitchFamily="34" charset="0"/>
              <a:buChar char="•"/>
            </a:pPr>
            <a:r>
              <a:rPr lang="en-US" sz="1400" dirty="0">
                <a:solidFill>
                  <a:srgbClr val="231F20"/>
                </a:solidFill>
                <a:latin typeface="Aptos"/>
                <a:cs typeface="Lettera Text Std"/>
              </a:rPr>
              <a:t>Canadian citizens/permanent residents, AND Ontario residents – apply to OSAP. Includes new permanent residents arriving in Toronto this fall.</a:t>
            </a:r>
            <a:br>
              <a:rPr lang="en-US" sz="1400" dirty="0">
                <a:latin typeface="Aptos"/>
                <a:cs typeface="Lettera Text Std"/>
              </a:rPr>
            </a:br>
            <a:endParaRPr lang="en-US" sz="1400">
              <a:solidFill>
                <a:srgbClr val="231F20"/>
              </a:solidFill>
              <a:latin typeface="Aptos"/>
              <a:cs typeface="Lettera Text Std"/>
            </a:endParaRPr>
          </a:p>
          <a:p>
            <a:pPr marL="298450" marR="5080" indent="-285750">
              <a:lnSpc>
                <a:spcPct val="107200"/>
              </a:lnSpc>
              <a:buFont typeface="Arial" panose="020B0604020202020204" pitchFamily="34" charset="0"/>
              <a:buChar char="•"/>
            </a:pPr>
            <a:r>
              <a:rPr lang="en-US" sz="1400" dirty="0">
                <a:solidFill>
                  <a:srgbClr val="231F20"/>
                </a:solidFill>
                <a:latin typeface="Aptos"/>
                <a:cs typeface="Lettera Text Std"/>
              </a:rPr>
              <a:t>Canadian citizens/permanent residents, AND residents of other provinces – check with your provincial government student financial assistance agency</a:t>
            </a:r>
            <a:br>
              <a:rPr lang="en-US" sz="1400" dirty="0">
                <a:latin typeface="Aptos"/>
                <a:cs typeface="Lettera Text Std"/>
              </a:rPr>
            </a:br>
            <a:endParaRPr lang="en-US" sz="1400">
              <a:solidFill>
                <a:srgbClr val="231F20"/>
              </a:solidFill>
              <a:latin typeface="Aptos"/>
              <a:cs typeface="Lettera Text Std"/>
            </a:endParaRPr>
          </a:p>
          <a:p>
            <a:pPr marL="298450" marR="5080" indent="-285750">
              <a:lnSpc>
                <a:spcPct val="107200"/>
              </a:lnSpc>
              <a:buFont typeface="Arial" panose="020B0604020202020204" pitchFamily="34" charset="0"/>
              <a:buChar char="•"/>
            </a:pPr>
            <a:r>
              <a:rPr lang="en-US" sz="1400" dirty="0">
                <a:solidFill>
                  <a:srgbClr val="231F20"/>
                </a:solidFill>
                <a:latin typeface="Aptos"/>
                <a:cs typeface="Lettera Text Std"/>
              </a:rPr>
              <a:t>US citizens/permanent residents – US Direct Loans (no grants)</a:t>
            </a:r>
            <a:br>
              <a:rPr lang="en-US" sz="1400" dirty="0">
                <a:latin typeface="Aptos"/>
                <a:cs typeface="Lettera Text Std"/>
              </a:rPr>
            </a:br>
            <a:endParaRPr lang="en-US" sz="1400">
              <a:solidFill>
                <a:srgbClr val="231F20"/>
              </a:solidFill>
              <a:latin typeface="Aptos"/>
              <a:cs typeface="Lettera Text Std"/>
            </a:endParaRPr>
          </a:p>
          <a:p>
            <a:pPr marL="298450" marR="5080" indent="-285750">
              <a:lnSpc>
                <a:spcPct val="107200"/>
              </a:lnSpc>
              <a:buFont typeface="Arial" panose="020B0604020202020204" pitchFamily="34" charset="0"/>
              <a:buChar char="•"/>
            </a:pPr>
            <a:r>
              <a:rPr lang="en-US" sz="1400" dirty="0">
                <a:solidFill>
                  <a:srgbClr val="231F20"/>
                </a:solidFill>
                <a:latin typeface="Aptos"/>
                <a:cs typeface="Lettera Text Std"/>
              </a:rPr>
              <a:t>Dual US/Canadian citizens – can apply to both, and after receiving assessments from both, can decide which to accept. CANNOT accept both.</a:t>
            </a:r>
          </a:p>
          <a:p>
            <a:pPr marL="298450" marR="5080" indent="-285750">
              <a:lnSpc>
                <a:spcPct val="107200"/>
              </a:lnSpc>
              <a:buFont typeface="Arial" panose="020B0604020202020204" pitchFamily="34" charset="0"/>
              <a:buChar char="•"/>
            </a:pPr>
            <a:endParaRPr lang="en-US" sz="1400" b="1" dirty="0">
              <a:solidFill>
                <a:srgbClr val="231F20"/>
              </a:solidFill>
              <a:latin typeface="Lettera Text Std"/>
              <a:cs typeface="Lettera Text Std"/>
            </a:endParaRP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9055988"/>
      </p:ext>
    </p:extLst>
  </p:cSld>
  <p:clrMapOvr>
    <a:masterClrMapping/>
  </p:clrMapOvr>
  <mc:AlternateContent xmlns:mc="http://schemas.openxmlformats.org/markup-compatibility/2006" xmlns:p14="http://schemas.microsoft.com/office/powerpoint/2010/main">
    <mc:Choice Requires="p14">
      <p:transition spd="slow" p14:dur="2000" advTm="55960"/>
    </mc:Choice>
    <mc:Fallback xmlns="">
      <p:transition spd="slow" advTm="55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066800"/>
            <a:ext cx="4623890" cy="738664"/>
          </a:xfrm>
          <a:prstGeom prst="rect">
            <a:avLst/>
          </a:prstGeom>
        </p:spPr>
        <p:txBody>
          <a:bodyPr vert="horz" wrap="square" lIns="0" tIns="0" rIns="0" bIns="0" rtlCol="0" anchor="t">
            <a:spAutoFit/>
          </a:bodyPr>
          <a:lstStyle/>
          <a:p>
            <a:pPr marL="12700"/>
            <a:r>
              <a:rPr lang="en-US" sz="2400" b="1" dirty="0">
                <a:solidFill>
                  <a:srgbClr val="C00000"/>
                </a:solidFill>
                <a:latin typeface="Aptos"/>
                <a:cs typeface="Lettera Text Std"/>
              </a:rPr>
              <a:t>Government Student Loans and Grants </a:t>
            </a:r>
            <a:endParaRPr lang="en-US" sz="2400" b="1" dirty="0">
              <a:solidFill>
                <a:srgbClr val="231F20"/>
              </a:solidFill>
              <a:latin typeface="Lettera Text Std"/>
              <a:cs typeface="Lettera Text Std"/>
            </a:endParaRPr>
          </a:p>
        </p:txBody>
      </p:sp>
      <p:sp>
        <p:nvSpPr>
          <p:cNvPr id="3" name="object 3"/>
          <p:cNvSpPr txBox="1"/>
          <p:nvPr/>
        </p:nvSpPr>
        <p:spPr>
          <a:xfrm>
            <a:off x="444500" y="2040210"/>
            <a:ext cx="5902960" cy="3216971"/>
          </a:xfrm>
          <a:prstGeom prst="rect">
            <a:avLst/>
          </a:prstGeom>
        </p:spPr>
        <p:txBody>
          <a:bodyPr vert="horz" wrap="square" lIns="0" tIns="0" rIns="0" bIns="0" rtlCol="0" anchor="t">
            <a:spAutoFit/>
          </a:bodyPr>
          <a:lstStyle/>
          <a:p>
            <a:pPr marL="12700" marR="5080">
              <a:lnSpc>
                <a:spcPct val="107200"/>
              </a:lnSpc>
            </a:pPr>
            <a:r>
              <a:rPr lang="en-US" sz="1400" b="1" dirty="0">
                <a:solidFill>
                  <a:srgbClr val="D2232A"/>
                </a:solidFill>
                <a:latin typeface="Aptos"/>
                <a:cs typeface="Lettera Text Std"/>
              </a:rPr>
              <a:t>Learn more:</a:t>
            </a:r>
            <a:br>
              <a:rPr lang="en-US" sz="1400" b="1" dirty="0">
                <a:latin typeface="Aptos"/>
                <a:cs typeface="Lettera Text Std"/>
              </a:rPr>
            </a:br>
            <a:endParaRPr lang="en-US" sz="1400" b="1">
              <a:solidFill>
                <a:srgbClr val="231F20"/>
              </a:solidFill>
              <a:latin typeface="Aptos"/>
              <a:cs typeface="Lettera Text Std"/>
            </a:endParaRPr>
          </a:p>
          <a:p>
            <a:pPr marL="12700" marR="5080">
              <a:lnSpc>
                <a:spcPct val="107200"/>
              </a:lnSpc>
            </a:pPr>
            <a:r>
              <a:rPr lang="en-US" sz="1400" b="1" dirty="0">
                <a:solidFill>
                  <a:srgbClr val="231F20"/>
                </a:solidFill>
                <a:latin typeface="Aptos"/>
                <a:cs typeface="Lettera Text Std"/>
              </a:rPr>
              <a:t>OSAP and Other Provinces - </a:t>
            </a:r>
            <a:r>
              <a:rPr lang="en-US" sz="1400" b="1" dirty="0">
                <a:solidFill>
                  <a:srgbClr val="231F20"/>
                </a:solidFill>
                <a:latin typeface="Aptos"/>
                <a:cs typeface="Lettera Text Std"/>
                <a:hlinkClick r:id="rId5"/>
              </a:rPr>
              <a:t>http://future.utoronto.ca/finances/financial-aid/osap-and-other-government-aid</a:t>
            </a:r>
            <a:endParaRPr lang="en-US" sz="1400" b="1">
              <a:solidFill>
                <a:srgbClr val="231F20"/>
              </a:solidFill>
              <a:latin typeface="Aptos"/>
              <a:cs typeface="Lettera Text Std"/>
            </a:endParaRPr>
          </a:p>
          <a:p>
            <a:pPr marL="12700" marR="5080">
              <a:lnSpc>
                <a:spcPct val="107200"/>
              </a:lnSpc>
            </a:pPr>
            <a:endParaRPr lang="en-US" sz="1400" b="1" dirty="0">
              <a:solidFill>
                <a:srgbClr val="231F20"/>
              </a:solidFill>
              <a:latin typeface="Aptos"/>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Aptos"/>
                <a:cs typeface="Lettera Text Std"/>
              </a:rPr>
              <a:t>For Daniels-specific information about applying for OSAP - </a:t>
            </a:r>
            <a:r>
              <a:rPr lang="en-US" sz="1400" b="1" dirty="0">
                <a:solidFill>
                  <a:srgbClr val="231F20"/>
                </a:solidFill>
                <a:latin typeface="Aptos"/>
                <a:cs typeface="Lettera Text Std"/>
                <a:hlinkClick r:id="rId6"/>
              </a:rPr>
              <a:t>https://www.daniels.utoronto.ca/sites/default/files/applying_for_osap_at_the_daniels_faculty.pdf</a:t>
            </a:r>
            <a:r>
              <a:rPr lang="en-US" sz="1400" b="1" dirty="0">
                <a:solidFill>
                  <a:srgbClr val="231F20"/>
                </a:solidFill>
                <a:latin typeface="Aptos"/>
                <a:cs typeface="Lettera Text Std"/>
              </a:rPr>
              <a:t> </a:t>
            </a:r>
          </a:p>
          <a:p>
            <a:pPr marL="12700" marR="5080">
              <a:lnSpc>
                <a:spcPct val="107200"/>
              </a:lnSpc>
            </a:pPr>
            <a:endParaRPr lang="en-US" sz="1400" b="1" dirty="0">
              <a:solidFill>
                <a:srgbClr val="231F20"/>
              </a:solidFill>
              <a:latin typeface="Aptos"/>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Aptos"/>
                <a:cs typeface="Lettera Text Std"/>
              </a:rPr>
              <a:t>US Direct Loans - </a:t>
            </a:r>
            <a:r>
              <a:rPr lang="en-US" sz="1400" b="1" dirty="0">
                <a:solidFill>
                  <a:srgbClr val="231F20"/>
                </a:solidFill>
                <a:latin typeface="Aptos"/>
                <a:cs typeface="Lettera Text Std"/>
                <a:hlinkClick r:id="rId7"/>
              </a:rPr>
              <a:t>https://future.utoronto.ca/finances/financial-aid/us-student-aid/</a:t>
            </a:r>
            <a:r>
              <a:rPr lang="en-US" sz="1400" b="1" dirty="0">
                <a:solidFill>
                  <a:srgbClr val="231F20"/>
                </a:solidFill>
                <a:latin typeface="Aptos"/>
                <a:cs typeface="Lettera Text Std"/>
              </a:rPr>
              <a:t> </a:t>
            </a:r>
          </a:p>
          <a:p>
            <a:pPr marL="12700" marR="5080">
              <a:lnSpc>
                <a:spcPct val="107200"/>
              </a:lnSpc>
            </a:pPr>
            <a:endParaRPr lang="en-US" sz="1400" b="1" dirty="0">
              <a:solidFill>
                <a:srgbClr val="231F20"/>
              </a:solidFill>
              <a:latin typeface="Aptos"/>
              <a:cs typeface="Lettera Text Std"/>
            </a:endParaRPr>
          </a:p>
          <a:p>
            <a:pPr marL="12700" marR="5080">
              <a:lnSpc>
                <a:spcPct val="107200"/>
              </a:lnSpc>
            </a:pPr>
            <a:r>
              <a:rPr lang="en-US" sz="1400" b="1" dirty="0">
                <a:solidFill>
                  <a:srgbClr val="D2232A"/>
                </a:solidFill>
                <a:latin typeface="Aptos"/>
                <a:cs typeface="Lettera Text Std"/>
              </a:rPr>
              <a:t>KEEP IN MIND </a:t>
            </a:r>
            <a:r>
              <a:rPr lang="en-US" sz="1400" b="1" dirty="0">
                <a:solidFill>
                  <a:srgbClr val="231F20"/>
                </a:solidFill>
                <a:latin typeface="Aptos"/>
                <a:cs typeface="Lettera Text Std"/>
              </a:rPr>
              <a:t>- </a:t>
            </a:r>
            <a:r>
              <a:rPr lang="en-US" sz="1400" dirty="0">
                <a:solidFill>
                  <a:srgbClr val="231F20"/>
                </a:solidFill>
                <a:latin typeface="Aptos"/>
                <a:cs typeface="Lettera Text Std"/>
              </a:rPr>
              <a:t>Government student loans are interest-free while a student is in full-time studies.</a:t>
            </a: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6811139"/>
      </p:ext>
    </p:extLst>
  </p:cSld>
  <p:clrMapOvr>
    <a:masterClrMapping/>
  </p:clrMapOvr>
  <mc:AlternateContent xmlns:mc="http://schemas.openxmlformats.org/markup-compatibility/2006" xmlns:p14="http://schemas.microsoft.com/office/powerpoint/2010/main">
    <mc:Choice Requires="p14">
      <p:transition spd="slow" p14:dur="2000" advTm="21013"/>
    </mc:Choice>
    <mc:Fallback xmlns="">
      <p:transition spd="slow" advTm="21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279668"/>
            <a:ext cx="4623890" cy="738664"/>
          </a:xfrm>
          <a:prstGeom prst="rect">
            <a:avLst/>
          </a:prstGeom>
        </p:spPr>
        <p:txBody>
          <a:bodyPr vert="horz" wrap="square" lIns="0" tIns="0" rIns="0" bIns="0" rtlCol="0" anchor="t">
            <a:spAutoFit/>
          </a:bodyPr>
          <a:lstStyle/>
          <a:p>
            <a:pPr marL="12700"/>
            <a:r>
              <a:rPr lang="en-US" sz="2400" b="1" dirty="0">
                <a:solidFill>
                  <a:srgbClr val="C00000"/>
                </a:solidFill>
                <a:latin typeface="Aptos"/>
                <a:cs typeface="Lettera Text Std"/>
              </a:rPr>
              <a:t>Government Student Loans and Grants</a:t>
            </a:r>
            <a:r>
              <a:rPr lang="en-US" sz="2400" b="1" dirty="0">
                <a:solidFill>
                  <a:srgbClr val="231F20"/>
                </a:solidFill>
                <a:latin typeface="Lettera Text Std"/>
                <a:cs typeface="Lettera Text Std"/>
              </a:rPr>
              <a:t> </a:t>
            </a:r>
          </a:p>
        </p:txBody>
      </p:sp>
      <p:sp>
        <p:nvSpPr>
          <p:cNvPr id="3" name="object 3"/>
          <p:cNvSpPr txBox="1"/>
          <p:nvPr/>
        </p:nvSpPr>
        <p:spPr>
          <a:xfrm>
            <a:off x="471170" y="2438400"/>
            <a:ext cx="5902960" cy="2294924"/>
          </a:xfrm>
          <a:prstGeom prst="rect">
            <a:avLst/>
          </a:prstGeom>
        </p:spPr>
        <p:txBody>
          <a:bodyPr vert="horz" wrap="square" lIns="0" tIns="0" rIns="0" bIns="0" rtlCol="0" anchor="t">
            <a:spAutoFit/>
          </a:bodyPr>
          <a:lstStyle/>
          <a:p>
            <a:pPr marL="12700" marR="5080">
              <a:lnSpc>
                <a:spcPct val="107200"/>
              </a:lnSpc>
            </a:pPr>
            <a:r>
              <a:rPr lang="en-US" sz="1400" dirty="0">
                <a:latin typeface="Aptos"/>
              </a:rPr>
              <a:t>Students receiving government student loans and grants are eligible to </a:t>
            </a:r>
            <a:endParaRPr lang="en-US" sz="1400">
              <a:solidFill>
                <a:srgbClr val="D2232A"/>
              </a:solidFill>
              <a:latin typeface="Aptos"/>
            </a:endParaRPr>
          </a:p>
          <a:p>
            <a:pPr marL="12700" marR="5080">
              <a:lnSpc>
                <a:spcPct val="107200"/>
              </a:lnSpc>
            </a:pPr>
            <a:endParaRPr lang="en-US" sz="1400" dirty="0">
              <a:latin typeface="Aptos"/>
            </a:endParaRPr>
          </a:p>
          <a:p>
            <a:pPr marL="298450" marR="5080" indent="-285750">
              <a:lnSpc>
                <a:spcPct val="107200"/>
              </a:lnSpc>
              <a:buFont typeface="Arial" panose="020B0604020202020204" pitchFamily="34" charset="0"/>
              <a:buChar char="•"/>
            </a:pPr>
            <a:r>
              <a:rPr lang="en-US" sz="1400" dirty="0">
                <a:latin typeface="Aptos"/>
              </a:rPr>
              <a:t>Request a tuition fee deferral. </a:t>
            </a:r>
            <a:br>
              <a:rPr lang="en-US" sz="1400" dirty="0">
                <a:latin typeface="Aptos"/>
              </a:rPr>
            </a:br>
            <a:endParaRPr lang="en-US" sz="1400" dirty="0">
              <a:latin typeface="Aptos"/>
            </a:endParaRPr>
          </a:p>
          <a:p>
            <a:pPr marL="298450" marR="5080" indent="-285750">
              <a:lnSpc>
                <a:spcPct val="107200"/>
              </a:lnSpc>
              <a:buFont typeface="Arial" panose="020B0604020202020204" pitchFamily="34" charset="0"/>
              <a:buChar char="•"/>
            </a:pPr>
            <a:r>
              <a:rPr lang="en-US" sz="1400" dirty="0">
                <a:latin typeface="Aptos"/>
              </a:rPr>
              <a:t>Apply for UT grant funding in the form of UTAPS. </a:t>
            </a:r>
          </a:p>
          <a:p>
            <a:pPr marL="755650" marR="5080" lvl="1" indent="-285750">
              <a:lnSpc>
                <a:spcPct val="107200"/>
              </a:lnSpc>
              <a:buFont typeface="Arial" panose="020B0604020202020204" pitchFamily="34" charset="0"/>
              <a:buChar char="•"/>
            </a:pPr>
            <a:r>
              <a:rPr lang="en-US" sz="1400" dirty="0">
                <a:latin typeface="Aptos"/>
              </a:rPr>
              <a:t>not applicable to US Direct Loans recipients</a:t>
            </a:r>
            <a:br>
              <a:rPr lang="en-US" sz="1400" dirty="0">
                <a:latin typeface="Aptos"/>
              </a:rPr>
            </a:br>
            <a:endParaRPr lang="en-US" sz="1400" dirty="0">
              <a:latin typeface="Aptos"/>
            </a:endParaRPr>
          </a:p>
          <a:p>
            <a:pPr marL="298450" marR="5080" indent="-285750">
              <a:lnSpc>
                <a:spcPct val="107200"/>
              </a:lnSpc>
              <a:buFont typeface="Arial" panose="020B0604020202020204" pitchFamily="34" charset="0"/>
              <a:buChar char="•"/>
            </a:pPr>
            <a:r>
              <a:rPr lang="en-US" sz="1400" dirty="0">
                <a:latin typeface="Aptos"/>
              </a:rPr>
              <a:t>Apply for Daniels grant funding. </a:t>
            </a:r>
          </a:p>
          <a:p>
            <a:pPr marL="298450" marR="5080" indent="-285750">
              <a:lnSpc>
                <a:spcPct val="107200"/>
              </a:lnSpc>
              <a:buFont typeface="Arial" panose="020B0604020202020204" pitchFamily="34" charset="0"/>
              <a:buChar char="•"/>
            </a:pPr>
            <a:endParaRPr lang="en-US" sz="1400" dirty="0">
              <a:latin typeface="Aptos"/>
            </a:endParaRPr>
          </a:p>
          <a:p>
            <a:pPr marL="12700" marR="5080">
              <a:lnSpc>
                <a:spcPct val="107200"/>
              </a:lnSpc>
            </a:pPr>
            <a:endParaRPr lang="en-US" sz="1400" dirty="0">
              <a:latin typeface="Aptos"/>
            </a:endParaRP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7443585"/>
      </p:ext>
    </p:extLst>
  </p:cSld>
  <p:clrMapOvr>
    <a:masterClrMapping/>
  </p:clrMapOvr>
  <mc:AlternateContent xmlns:mc="http://schemas.openxmlformats.org/markup-compatibility/2006" xmlns:p14="http://schemas.microsoft.com/office/powerpoint/2010/main">
    <mc:Choice Requires="p14">
      <p:transition spd="slow" p14:dur="2000" advTm="25206"/>
    </mc:Choice>
    <mc:Fallback xmlns="">
      <p:transition spd="slow" advTm="25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1170" y="1314768"/>
            <a:ext cx="4090489" cy="369332"/>
          </a:xfrm>
          <a:prstGeom prst="rect">
            <a:avLst/>
          </a:prstGeom>
        </p:spPr>
        <p:txBody>
          <a:bodyPr vert="horz" wrap="square" lIns="0" tIns="0" rIns="0" bIns="0" rtlCol="0" anchor="t">
            <a:spAutoFit/>
          </a:bodyPr>
          <a:lstStyle/>
          <a:p>
            <a:pPr marL="12700">
              <a:lnSpc>
                <a:spcPct val="100000"/>
              </a:lnSpc>
            </a:pPr>
            <a:r>
              <a:rPr lang="en-US" sz="2400" b="1" dirty="0">
                <a:solidFill>
                  <a:srgbClr val="231F20"/>
                </a:solidFill>
                <a:latin typeface="Aptos"/>
                <a:cs typeface="Lettera Text Std"/>
              </a:rPr>
              <a:t>UTAPS – UT Grant Funding</a:t>
            </a:r>
            <a:endParaRPr lang="en-US" sz="2400">
              <a:latin typeface="Aptos"/>
              <a:cs typeface="Lettera Text Std"/>
            </a:endParaRPr>
          </a:p>
        </p:txBody>
      </p:sp>
      <p:sp>
        <p:nvSpPr>
          <p:cNvPr id="3" name="object 3"/>
          <p:cNvSpPr txBox="1"/>
          <p:nvPr/>
        </p:nvSpPr>
        <p:spPr>
          <a:xfrm>
            <a:off x="471170" y="2070334"/>
            <a:ext cx="5064760" cy="2988832"/>
          </a:xfrm>
          <a:prstGeom prst="rect">
            <a:avLst/>
          </a:prstGeom>
        </p:spPr>
        <p:txBody>
          <a:bodyPr vert="horz" wrap="square" lIns="0" tIns="0" rIns="0" bIns="0" rtlCol="0" anchor="t">
            <a:spAutoFit/>
          </a:bodyPr>
          <a:lstStyle/>
          <a:p>
            <a:pPr marL="12700" marR="5080">
              <a:lnSpc>
                <a:spcPct val="107200"/>
              </a:lnSpc>
            </a:pPr>
            <a:r>
              <a:rPr lang="en-US" sz="1400" b="1" dirty="0">
                <a:solidFill>
                  <a:srgbClr val="D2232A"/>
                </a:solidFill>
                <a:latin typeface="Aptos"/>
              </a:rPr>
              <a:t>University of Toronto Advance Planning for Students</a:t>
            </a:r>
            <a:endParaRPr lang="en-US" sz="1400" b="1">
              <a:latin typeface="Aptos"/>
            </a:endParaRPr>
          </a:p>
          <a:p>
            <a:pPr marL="12700" marR="5080">
              <a:lnSpc>
                <a:spcPct val="107200"/>
              </a:lnSpc>
            </a:pPr>
            <a:endParaRPr lang="en-US" sz="1400" b="1" dirty="0">
              <a:latin typeface="Aptos"/>
            </a:endParaRPr>
          </a:p>
          <a:p>
            <a:pPr marL="298450" marR="5080" indent="-285750">
              <a:lnSpc>
                <a:spcPct val="107200"/>
              </a:lnSpc>
              <a:buFont typeface="Arial" panose="020B0604020202020204" pitchFamily="34" charset="0"/>
              <a:buChar char="•"/>
            </a:pPr>
            <a:r>
              <a:rPr lang="en-US" sz="1400" dirty="0">
                <a:latin typeface="Aptos"/>
              </a:rPr>
              <a:t>All students must complete and submit an application through the Need Navigator, along with any supporting documentation required as stated on the student’s application by the deadline.</a:t>
            </a:r>
          </a:p>
          <a:p>
            <a:pPr marL="12700" marR="5080">
              <a:lnSpc>
                <a:spcPct val="107200"/>
              </a:lnSpc>
            </a:pPr>
            <a:endParaRPr lang="en-US" sz="1400" dirty="0">
              <a:latin typeface="Aptos"/>
            </a:endParaRPr>
          </a:p>
          <a:p>
            <a:pPr marL="298450" marR="5080" indent="-285750">
              <a:lnSpc>
                <a:spcPct val="107200"/>
              </a:lnSpc>
              <a:buFont typeface="Arial" panose="020B0604020202020204" pitchFamily="34" charset="0"/>
              <a:buChar char="•"/>
            </a:pPr>
            <a:r>
              <a:rPr lang="en-US" sz="1400" dirty="0">
                <a:latin typeface="Aptos"/>
              </a:rPr>
              <a:t>Deadlines vary</a:t>
            </a:r>
            <a:br>
              <a:rPr lang="en-US" sz="1400" b="1" dirty="0">
                <a:latin typeface="Aptos"/>
              </a:rPr>
            </a:br>
            <a:endParaRPr lang="en-US" sz="1400" b="1">
              <a:latin typeface="Aptos"/>
            </a:endParaRPr>
          </a:p>
          <a:p>
            <a:pPr marL="12700" marR="5080">
              <a:lnSpc>
                <a:spcPct val="107200"/>
              </a:lnSpc>
            </a:pPr>
            <a:endParaRPr lang="en-US" sz="1400" b="1" dirty="0">
              <a:latin typeface="Aptos"/>
            </a:endParaRPr>
          </a:p>
          <a:p>
            <a:pPr marL="12700" marR="5080">
              <a:lnSpc>
                <a:spcPct val="107200"/>
              </a:lnSpc>
            </a:pPr>
            <a:r>
              <a:rPr lang="en-US" sz="1400" b="1" dirty="0">
                <a:solidFill>
                  <a:srgbClr val="D2232A"/>
                </a:solidFill>
                <a:latin typeface="Aptos"/>
              </a:rPr>
              <a:t>Learn more:</a:t>
            </a:r>
            <a:br>
              <a:rPr lang="en-US" sz="1400" b="1" dirty="0">
                <a:latin typeface="Aptos"/>
              </a:rPr>
            </a:br>
            <a:endParaRPr lang="en-US" sz="1400" b="1">
              <a:solidFill>
                <a:srgbClr val="D2232A"/>
              </a:solidFill>
              <a:latin typeface="Aptos"/>
              <a:hlinkClick r:id="" action="ppaction://noaction"/>
            </a:endParaRPr>
          </a:p>
          <a:p>
            <a:pPr marL="12700" marR="5080">
              <a:lnSpc>
                <a:spcPct val="107200"/>
              </a:lnSpc>
            </a:pPr>
            <a:r>
              <a:rPr lang="en-US" sz="1400" b="1" dirty="0">
                <a:solidFill>
                  <a:srgbClr val="D2232A"/>
                </a:solidFill>
                <a:latin typeface="Aptos"/>
                <a:hlinkClick r:id="rId5"/>
              </a:rPr>
              <a:t>https://registrar.utoronto.ca/finances-and-funding/utaps/</a:t>
            </a:r>
            <a:r>
              <a:rPr lang="en-US" sz="1400" b="1" dirty="0">
                <a:solidFill>
                  <a:srgbClr val="D2232A"/>
                </a:solidFill>
                <a:latin typeface="Aptos"/>
              </a:rPr>
              <a:t> </a:t>
            </a: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34924714"/>
      </p:ext>
    </p:extLst>
  </p:cSld>
  <p:clrMapOvr>
    <a:masterClrMapping/>
  </p:clrMapOvr>
  <mc:AlternateContent xmlns:mc="http://schemas.openxmlformats.org/markup-compatibility/2006" xmlns:p14="http://schemas.microsoft.com/office/powerpoint/2010/main">
    <mc:Choice Requires="p14">
      <p:transition spd="slow" p14:dur="2000" advTm="53674"/>
    </mc:Choice>
    <mc:Fallback xmlns="">
      <p:transition spd="slow" advTm="53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5B6C09B37A0846A244BFDDE9473738" ma:contentTypeVersion="14" ma:contentTypeDescription="Create a new document." ma:contentTypeScope="" ma:versionID="db251f24b1d61fe5c0d65664f4d6f44e">
  <xsd:schema xmlns:xsd="http://www.w3.org/2001/XMLSchema" xmlns:xs="http://www.w3.org/2001/XMLSchema" xmlns:p="http://schemas.microsoft.com/office/2006/metadata/properties" xmlns:ns2="f5712aa6-3b53-40f1-9f3b-5906b24ee1ad" xmlns:ns3="ab1e1604-67d6-41bf-908c-f5ffd5a75751" targetNamespace="http://schemas.microsoft.com/office/2006/metadata/properties" ma:root="true" ma:fieldsID="76f1f57250f030d92fce8c06da40fdc6" ns2:_="" ns3:_="">
    <xsd:import namespace="f5712aa6-3b53-40f1-9f3b-5906b24ee1ad"/>
    <xsd:import namespace="ab1e1604-67d6-41bf-908c-f5ffd5a7575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712aa6-3b53-40f1-9f3b-5906b24ee1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e164b29-4069-4387-b6aa-f01f2a1f474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1e1604-67d6-41bf-908c-f5ffd5a7575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969d4b11-dbbb-455b-8004-1b20f670ca3d}" ma:internalName="TaxCatchAll" ma:showField="CatchAllData" ma:web="ab1e1604-67d6-41bf-908c-f5ffd5a7575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b1e1604-67d6-41bf-908c-f5ffd5a75751" xsi:nil="true"/>
    <lcf76f155ced4ddcb4097134ff3c332f xmlns="f5712aa6-3b53-40f1-9f3b-5906b24ee1a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E37AB91-AA8A-4246-B81E-5271D95901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712aa6-3b53-40f1-9f3b-5906b24ee1ad"/>
    <ds:schemaRef ds:uri="ab1e1604-67d6-41bf-908c-f5ffd5a757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B528F9-D44A-42EF-BD97-3B9F89FDA8AC}">
  <ds:schemaRefs>
    <ds:schemaRef ds:uri="http://schemas.microsoft.com/sharepoint/v3/contenttype/forms"/>
  </ds:schemaRefs>
</ds:datastoreItem>
</file>

<file path=customXml/itemProps3.xml><?xml version="1.0" encoding="utf-8"?>
<ds:datastoreItem xmlns:ds="http://schemas.openxmlformats.org/officeDocument/2006/customXml" ds:itemID="{849EAFCB-1BCF-47DB-967E-A772A0FA57F6}">
  <ds:schemaRefs>
    <ds:schemaRef ds:uri="http://schemas.microsoft.com/office/2006/metadata/properties"/>
    <ds:schemaRef ds:uri="http://schemas.microsoft.com/office/infopath/2007/PartnerControls"/>
    <ds:schemaRef ds:uri="ab1e1604-67d6-41bf-908c-f5ffd5a75751"/>
    <ds:schemaRef ds:uri="f5712aa6-3b53-40f1-9f3b-5906b24ee1ad"/>
  </ds:schemaRefs>
</ds:datastoreItem>
</file>

<file path=docProps/app.xml><?xml version="1.0" encoding="utf-8"?>
<Properties xmlns="http://schemas.openxmlformats.org/officeDocument/2006/extended-properties" xmlns:vt="http://schemas.openxmlformats.org/officeDocument/2006/docPropsVTypes">
  <Template/>
  <TotalTime>3551</TotalTime>
  <Words>3142</Words>
  <Application>Microsoft Office PowerPoint</Application>
  <PresentationFormat>On-screen Show (4:3)</PresentationFormat>
  <Paragraphs>338</Paragraphs>
  <Slides>19</Slides>
  <Notes>19</Notes>
  <HiddenSlides>0</HiddenSlides>
  <MMClips>19</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Financial Fundamentals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Pepper Coles</dc:creator>
  <cp:lastModifiedBy>Bianca Novielli</cp:lastModifiedBy>
  <cp:revision>396</cp:revision>
  <cp:lastPrinted>2019-06-13T19:53:13Z</cp:lastPrinted>
  <dcterms:created xsi:type="dcterms:W3CDTF">2016-06-21T08:33:56Z</dcterms:created>
  <dcterms:modified xsi:type="dcterms:W3CDTF">2024-07-02T17:06:22Z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2016-06-20T00:00:00Z</vt:filetime>
  </property>
  <property fmtid="{D5CDD505-2E9C-101B-9397-08002B2CF9AE}" pid="3" name="LastSaved">
    <vt:filetime>2016-06-21T00:00:00Z</vt:filetime>
  </property>
  <property fmtid="{D5CDD505-2E9C-101B-9397-08002B2CF9AE}" pid="4" name="Order">
    <vt:lpwstr>415400.000000000</vt:lpwstr>
  </property>
  <property fmtid="{D5CDD505-2E9C-101B-9397-08002B2CF9AE}" pid="5" name="ContentTypeId">
    <vt:lpwstr>0x010100915B6C09B37A0846A244BFDDE9473738</vt:lpwstr>
  </property>
  <property fmtid="{D5CDD505-2E9C-101B-9397-08002B2CF9AE}" pid="6" name="MediaServiceImageTags">
    <vt:lpwstr/>
  </property>
</Properties>
</file>